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8"/>
  </p:notesMasterIdLst>
  <p:handoutMasterIdLst>
    <p:handoutMasterId r:id="rId19"/>
  </p:handoutMasterIdLst>
  <p:sldIdLst>
    <p:sldId id="312" r:id="rId5"/>
    <p:sldId id="304" r:id="rId6"/>
    <p:sldId id="307" r:id="rId7"/>
    <p:sldId id="281" r:id="rId8"/>
    <p:sldId id="282" r:id="rId9"/>
    <p:sldId id="314" r:id="rId10"/>
    <p:sldId id="315" r:id="rId11"/>
    <p:sldId id="317" r:id="rId12"/>
    <p:sldId id="318" r:id="rId13"/>
    <p:sldId id="319" r:id="rId14"/>
    <p:sldId id="321" r:id="rId15"/>
    <p:sldId id="322" r:id="rId16"/>
    <p:sldId id="297" r:id="rId17"/>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D1D3"/>
    <a:srgbClr val="202C8F"/>
    <a:srgbClr val="FDFBF6"/>
    <a:srgbClr val="AAC4E9"/>
    <a:srgbClr val="F5CDCE"/>
    <a:srgbClr val="DF8C8C"/>
    <a:srgbClr val="D4D593"/>
    <a:srgbClr val="E6F0FE"/>
    <a:srgbClr val="CDBE8A"/>
    <a:srgbClr val="F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5388" autoAdjust="0"/>
  </p:normalViewPr>
  <p:slideViewPr>
    <p:cSldViewPr snapToGrid="0" snapToObjects="1">
      <p:cViewPr>
        <p:scale>
          <a:sx n="50" d="100"/>
          <a:sy n="50" d="100"/>
        </p:scale>
        <p:origin x="2088" y="667"/>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47668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508814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90" y="810227"/>
            <a:ext cx="6392421" cy="3831221"/>
          </a:xfrm>
        </p:spPr>
        <p:txBody>
          <a:bodyPr anchor="ctr"/>
          <a:lstStyle/>
          <a:p>
            <a:r>
              <a:rPr lang="en-US" dirty="0" err="1"/>
              <a:t>Mlsa</a:t>
            </a:r>
            <a:br>
              <a:rPr lang="en-US" dirty="0"/>
            </a:br>
            <a:r>
              <a:rPr lang="en-US" dirty="0"/>
              <a:t>internship</a:t>
            </a:r>
            <a:br>
              <a:rPr lang="en-US" dirty="0"/>
            </a:br>
            <a:r>
              <a:rPr lang="en-US" dirty="0" err="1"/>
              <a:t>preesntation</a:t>
            </a:r>
            <a:br>
              <a:rPr lang="en-US" dirty="0"/>
            </a:br>
            <a:br>
              <a:rPr lang="en-US" sz="2000" dirty="0"/>
            </a:br>
            <a:r>
              <a:rPr lang="en-US" sz="2000" dirty="0"/>
              <a:t>by Himanshi malik</a:t>
            </a:r>
            <a:br>
              <a:rPr lang="en-US" sz="2000" dirty="0"/>
            </a:br>
            <a:r>
              <a:rPr lang="en-US" sz="2000" dirty="0"/>
              <a:t>(202401200200005)</a:t>
            </a:r>
            <a:br>
              <a:rPr lang="en-US" dirty="0"/>
            </a:br>
            <a:endParaRPr lang="en-US" dirty="0"/>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1828800" y="137653"/>
            <a:ext cx="9601200" cy="654827"/>
          </a:xfrm>
        </p:spPr>
        <p:txBody>
          <a:bodyPr/>
          <a:lstStyle/>
          <a:p>
            <a:r>
              <a:rPr lang="en-US" sz="3600" i="0" u="none" strike="noStrike" kern="1200" dirty="0">
                <a:solidFill>
                  <a:schemeClr val="accent6">
                    <a:lumMod val="60000"/>
                    <a:lumOff val="40000"/>
                  </a:schemeClr>
                </a:solidFill>
                <a:effectLst/>
                <a:latin typeface="Ginto"/>
              </a:rPr>
              <a:t>Development Process </a:t>
            </a:r>
            <a:endParaRPr lang="en-US" dirty="0">
              <a:solidFill>
                <a:schemeClr val="accent6">
                  <a:lumMod val="60000"/>
                  <a:lumOff val="40000"/>
                </a:schemeClr>
              </a:solidFill>
            </a:endParaRPr>
          </a:p>
        </p:txBody>
      </p:sp>
      <p:sp>
        <p:nvSpPr>
          <p:cNvPr id="4" name="Text Placeholder 3">
            <a:extLst>
              <a:ext uri="{FF2B5EF4-FFF2-40B4-BE49-F238E27FC236}">
                <a16:creationId xmlns:a16="http://schemas.microsoft.com/office/drawing/2014/main" id="{97DCC342-9FD1-7055-EAAC-008DC851B13F}"/>
              </a:ext>
            </a:extLst>
          </p:cNvPr>
          <p:cNvSpPr>
            <a:spLocks noGrp="1"/>
          </p:cNvSpPr>
          <p:nvPr>
            <p:ph type="body" sz="quarter" idx="13"/>
          </p:nvPr>
        </p:nvSpPr>
        <p:spPr>
          <a:xfrm>
            <a:off x="1417320" y="792480"/>
            <a:ext cx="10149840" cy="6065520"/>
          </a:xfrm>
        </p:spPr>
        <p:txBody>
          <a:bodyPr/>
          <a:lstStyle/>
          <a:p>
            <a:pPr marL="0" algn="l" rtl="0" eaLnBrk="1" fontAlgn="ctr" latinLnBrk="0" hangingPunct="1">
              <a:spcBef>
                <a:spcPts val="0"/>
              </a:spcBef>
              <a:spcAft>
                <a:spcPts val="0"/>
              </a:spcAft>
            </a:pPr>
            <a:endParaRPr lang="en-IN" sz="2400" b="0" i="0" u="none" strike="noStrike" dirty="0">
              <a:solidFill>
                <a:schemeClr val="bg1">
                  <a:lumMod val="25000"/>
                </a:schemeClr>
              </a:solidFill>
              <a:effectLst/>
              <a:latin typeface="Arial" panose="020B0604020202020204" pitchFamily="34" charset="0"/>
            </a:endParaRPr>
          </a:p>
          <a:p>
            <a:pPr marL="0" algn="l" rtl="0" eaLnBrk="1" fontAlgn="ctr" latinLnBrk="0" hangingPunct="1">
              <a:spcBef>
                <a:spcPts val="0"/>
              </a:spcBef>
              <a:spcAft>
                <a:spcPts val="0"/>
              </a:spcAft>
            </a:pPr>
            <a:r>
              <a:rPr lang="en-US" sz="2400" b="1" i="0" u="none" strike="noStrike" kern="1200" dirty="0">
                <a:solidFill>
                  <a:schemeClr val="accent2"/>
                </a:solidFill>
                <a:effectLst/>
                <a:latin typeface="Ginto"/>
              </a:rPr>
              <a:t>1. Planning</a:t>
            </a:r>
            <a:r>
              <a:rPr lang="en-US" sz="2400" b="0" i="0" u="none" strike="noStrike" kern="1200" dirty="0">
                <a:solidFill>
                  <a:schemeClr val="accent2"/>
                </a:solidFill>
                <a:effectLst/>
                <a:latin typeface="Ginto"/>
              </a:rPr>
              <a:t>:</a:t>
            </a:r>
            <a:br>
              <a:rPr lang="en-US" sz="2400" b="0" i="0" u="none" strike="noStrike" kern="1200" dirty="0">
                <a:solidFill>
                  <a:schemeClr val="tx2"/>
                </a:solidFill>
                <a:effectLst/>
                <a:latin typeface="Ginto"/>
              </a:rPr>
            </a:br>
            <a:r>
              <a:rPr lang="en-US" sz="2400" b="0" i="0" u="none" strike="noStrike" kern="1200" dirty="0">
                <a:solidFill>
                  <a:schemeClr val="tx2"/>
                </a:solidFill>
                <a:effectLst/>
                <a:latin typeface="Ginto"/>
              </a:rPr>
              <a:t>Defined the structure and content for the portfolio.</a:t>
            </a:r>
            <a:br>
              <a:rPr lang="en-US" sz="2400" b="0" i="0" u="none" strike="noStrike" kern="1200" dirty="0">
                <a:solidFill>
                  <a:schemeClr val="tx2"/>
                </a:solidFill>
                <a:effectLst/>
                <a:latin typeface="Ginto"/>
              </a:rPr>
            </a:br>
            <a:r>
              <a:rPr lang="en-US" sz="2400" b="0" i="0" u="none" strike="noStrike" kern="1200" dirty="0">
                <a:solidFill>
                  <a:schemeClr val="tx2"/>
                </a:solidFill>
                <a:effectLst/>
                <a:latin typeface="Ginto"/>
              </a:rPr>
              <a:t>Created wireframes and mockups.</a:t>
            </a:r>
            <a:br>
              <a:rPr lang="en-US" sz="2400" b="0" i="0" u="none" strike="noStrike" kern="1200" dirty="0">
                <a:solidFill>
                  <a:schemeClr val="tx2"/>
                </a:solidFill>
                <a:effectLst/>
                <a:latin typeface="Ginto"/>
              </a:rPr>
            </a:br>
            <a:r>
              <a:rPr lang="en-US" sz="2400" b="1" i="0" u="none" strike="noStrike" kern="1200" dirty="0">
                <a:solidFill>
                  <a:schemeClr val="accent2"/>
                </a:solidFill>
                <a:effectLst/>
                <a:latin typeface="Ginto"/>
              </a:rPr>
              <a:t>2. Design</a:t>
            </a:r>
            <a:r>
              <a:rPr lang="en-US" sz="2400" b="0" i="0" u="none" strike="noStrike" kern="1200" dirty="0">
                <a:solidFill>
                  <a:schemeClr val="accent2"/>
                </a:solidFill>
                <a:effectLst/>
                <a:latin typeface="Ginto"/>
              </a:rPr>
              <a:t>:</a:t>
            </a:r>
            <a:br>
              <a:rPr lang="en-US" sz="2400" b="0" i="0" u="none" strike="noStrike" kern="1200" dirty="0">
                <a:solidFill>
                  <a:schemeClr val="tx2"/>
                </a:solidFill>
                <a:effectLst/>
                <a:latin typeface="Ginto"/>
              </a:rPr>
            </a:br>
            <a:r>
              <a:rPr lang="en-US" sz="2400" b="0" i="0" u="none" strike="noStrike" kern="1200" dirty="0">
                <a:solidFill>
                  <a:schemeClr val="tx2"/>
                </a:solidFill>
                <a:effectLst/>
                <a:latin typeface="Ginto"/>
              </a:rPr>
              <a:t>Selected a color scheme and typography.</a:t>
            </a:r>
            <a:br>
              <a:rPr lang="en-US" sz="2400" b="0" i="0" u="none" strike="noStrike" kern="1200" dirty="0">
                <a:solidFill>
                  <a:schemeClr val="tx2"/>
                </a:solidFill>
                <a:effectLst/>
                <a:latin typeface="Ginto"/>
              </a:rPr>
            </a:br>
            <a:r>
              <a:rPr lang="en-US" sz="2400" b="0" i="0" u="none" strike="noStrike" kern="1200" dirty="0">
                <a:solidFill>
                  <a:schemeClr val="tx2"/>
                </a:solidFill>
                <a:effectLst/>
                <a:latin typeface="Ginto"/>
              </a:rPr>
              <a:t>Designed the layout focusing on usability and aesthetics.</a:t>
            </a:r>
            <a:br>
              <a:rPr lang="en-US" sz="2400" b="0" i="0" u="none" strike="noStrike" kern="1200" dirty="0">
                <a:solidFill>
                  <a:schemeClr val="tx2"/>
                </a:solidFill>
                <a:effectLst/>
                <a:latin typeface="Ginto"/>
              </a:rPr>
            </a:br>
            <a:r>
              <a:rPr lang="en-US" sz="2400" b="1" i="0" u="none" strike="noStrike" kern="1200" dirty="0">
                <a:solidFill>
                  <a:schemeClr val="accent2"/>
                </a:solidFill>
                <a:effectLst/>
                <a:latin typeface="Ginto"/>
              </a:rPr>
              <a:t>3. Implementation</a:t>
            </a:r>
            <a:r>
              <a:rPr lang="en-US" sz="2400" b="0" i="0" u="none" strike="noStrike" kern="1200" dirty="0">
                <a:solidFill>
                  <a:schemeClr val="accent2"/>
                </a:solidFill>
                <a:effectLst/>
                <a:latin typeface="Ginto"/>
              </a:rPr>
              <a:t>:</a:t>
            </a:r>
            <a:br>
              <a:rPr lang="en-US" sz="2400" b="0" i="0" u="none" strike="noStrike" kern="1200" dirty="0">
                <a:solidFill>
                  <a:schemeClr val="tx2"/>
                </a:solidFill>
                <a:effectLst/>
                <a:latin typeface="Ginto"/>
              </a:rPr>
            </a:br>
            <a:r>
              <a:rPr lang="en-US" sz="2400" b="1" i="0" u="none" strike="noStrike" kern="1200" dirty="0">
                <a:solidFill>
                  <a:schemeClr val="tx2"/>
                </a:solidFill>
                <a:effectLst/>
                <a:latin typeface="Ginto"/>
              </a:rPr>
              <a:t>HTML</a:t>
            </a:r>
            <a:r>
              <a:rPr lang="en-US" sz="2400" b="0" i="0" u="none" strike="noStrike" kern="1200" dirty="0">
                <a:solidFill>
                  <a:schemeClr val="tx2"/>
                </a:solidFill>
                <a:effectLst/>
                <a:latin typeface="Ginto"/>
              </a:rPr>
              <a:t>: Structured the webpage into sections (About Me, Projects, Contact).</a:t>
            </a:r>
            <a:br>
              <a:rPr lang="en-US" sz="2400" b="0" i="0" u="none" strike="noStrike" kern="1200" dirty="0">
                <a:solidFill>
                  <a:schemeClr val="tx2"/>
                </a:solidFill>
                <a:effectLst/>
                <a:latin typeface="Ginto"/>
              </a:rPr>
            </a:br>
            <a:r>
              <a:rPr lang="en-US" sz="2400" b="1" i="0" u="none" strike="noStrike" kern="1200" dirty="0">
                <a:solidFill>
                  <a:schemeClr val="tx2"/>
                </a:solidFill>
                <a:effectLst/>
                <a:latin typeface="Ginto"/>
              </a:rPr>
              <a:t>CSS</a:t>
            </a:r>
            <a:r>
              <a:rPr lang="en-US" sz="2400" b="0" i="0" u="none" strike="noStrike" kern="1200" dirty="0">
                <a:solidFill>
                  <a:schemeClr val="tx2"/>
                </a:solidFill>
                <a:effectLst/>
                <a:latin typeface="Ginto"/>
              </a:rPr>
              <a:t>: Applied styles to enhance visual appeal and usability.</a:t>
            </a:r>
            <a:br>
              <a:rPr lang="en-US" sz="2400" b="0" i="0" u="none" strike="noStrike" kern="1200" dirty="0">
                <a:solidFill>
                  <a:schemeClr val="tx2"/>
                </a:solidFill>
                <a:effectLst/>
                <a:latin typeface="Ginto"/>
              </a:rPr>
            </a:br>
            <a:r>
              <a:rPr lang="en-US" sz="2400" b="1" i="0" u="none" strike="noStrike" kern="1200" dirty="0">
                <a:solidFill>
                  <a:schemeClr val="tx2"/>
                </a:solidFill>
                <a:effectLst/>
                <a:latin typeface="Ginto"/>
              </a:rPr>
              <a:t>JavaScript</a:t>
            </a:r>
            <a:r>
              <a:rPr lang="en-US" sz="2400" b="0" i="0" u="none" strike="noStrike" kern="1200" dirty="0">
                <a:solidFill>
                  <a:schemeClr val="tx2"/>
                </a:solidFill>
                <a:effectLst/>
                <a:latin typeface="Ginto"/>
              </a:rPr>
              <a:t>: Added interactivity, such as form validation and smooth scrolling.</a:t>
            </a:r>
            <a:br>
              <a:rPr lang="en-US" sz="2400" b="0" i="0" u="none" strike="noStrike" kern="1200" dirty="0">
                <a:solidFill>
                  <a:schemeClr val="tx2"/>
                </a:solidFill>
                <a:effectLst/>
                <a:latin typeface="Ginto"/>
              </a:rPr>
            </a:br>
            <a:r>
              <a:rPr lang="en-US" sz="2400" b="1" i="0" u="none" strike="noStrike" kern="1200" dirty="0">
                <a:solidFill>
                  <a:schemeClr val="accent2"/>
                </a:solidFill>
                <a:effectLst/>
                <a:latin typeface="Ginto"/>
              </a:rPr>
              <a:t>4. Testing</a:t>
            </a:r>
            <a:r>
              <a:rPr lang="en-US" sz="2400" b="0" i="0" u="none" strike="noStrike" kern="1200" dirty="0">
                <a:solidFill>
                  <a:schemeClr val="accent2"/>
                </a:solidFill>
                <a:effectLst/>
                <a:latin typeface="Ginto"/>
              </a:rPr>
              <a:t>:</a:t>
            </a:r>
            <a:br>
              <a:rPr lang="en-US" sz="2400" b="0" i="0" u="none" strike="noStrike" kern="1200" dirty="0">
                <a:solidFill>
                  <a:schemeClr val="tx2"/>
                </a:solidFill>
                <a:effectLst/>
                <a:latin typeface="Ginto"/>
              </a:rPr>
            </a:br>
            <a:r>
              <a:rPr lang="en-US" sz="2400" b="0" i="0" u="none" strike="noStrike" kern="1200" dirty="0">
                <a:solidFill>
                  <a:schemeClr val="tx2"/>
                </a:solidFill>
                <a:effectLst/>
                <a:latin typeface="Ginto"/>
              </a:rPr>
              <a:t>Conducted cross-browser and device testing.</a:t>
            </a:r>
            <a:br>
              <a:rPr lang="en-US" sz="2400" b="0" i="0" u="none" strike="noStrike" kern="1200" dirty="0">
                <a:solidFill>
                  <a:schemeClr val="tx2"/>
                </a:solidFill>
                <a:effectLst/>
                <a:latin typeface="Ginto"/>
              </a:rPr>
            </a:br>
            <a:r>
              <a:rPr lang="en-US" sz="2400" b="0" i="0" u="none" strike="noStrike" kern="1200" dirty="0">
                <a:solidFill>
                  <a:schemeClr val="tx2"/>
                </a:solidFill>
                <a:effectLst/>
                <a:latin typeface="Ginto"/>
              </a:rPr>
              <a:t>Ensured responsive design and accessibility.</a:t>
            </a:r>
            <a:br>
              <a:rPr lang="en-US" sz="2400" b="0" i="0" u="none" strike="noStrike" kern="1200" dirty="0">
                <a:solidFill>
                  <a:schemeClr val="tx2"/>
                </a:solidFill>
                <a:effectLst/>
                <a:latin typeface="Ginto"/>
              </a:rPr>
            </a:br>
            <a:r>
              <a:rPr lang="en-US" sz="2400" b="1" i="0" u="none" strike="noStrike" kern="1200" dirty="0">
                <a:solidFill>
                  <a:schemeClr val="accent2"/>
                </a:solidFill>
                <a:effectLst/>
                <a:latin typeface="Ginto"/>
              </a:rPr>
              <a:t>5. Deployment</a:t>
            </a:r>
            <a:r>
              <a:rPr lang="en-US" sz="2400" b="0" i="0" u="none" strike="noStrike" kern="1200" dirty="0">
                <a:solidFill>
                  <a:schemeClr val="accent2"/>
                </a:solidFill>
                <a:effectLst/>
                <a:latin typeface="Ginto"/>
              </a:rPr>
              <a:t>:</a:t>
            </a:r>
            <a:br>
              <a:rPr lang="en-US" sz="2400" b="0" i="0" u="none" strike="noStrike" kern="1200" dirty="0">
                <a:solidFill>
                  <a:schemeClr val="tx2"/>
                </a:solidFill>
                <a:effectLst/>
                <a:latin typeface="Ginto"/>
              </a:rPr>
            </a:br>
            <a:r>
              <a:rPr lang="en-US" sz="2400" b="0" i="0" u="none" strike="noStrike" kern="1200" dirty="0">
                <a:solidFill>
                  <a:schemeClr val="tx2"/>
                </a:solidFill>
                <a:effectLst/>
                <a:latin typeface="Ginto"/>
              </a:rPr>
              <a:t>Deployed the website on a web server for public access.</a:t>
            </a:r>
            <a:br>
              <a:rPr lang="en-US" sz="1800" b="0" i="0" u="none" strike="noStrike" kern="1200" dirty="0">
                <a:solidFill>
                  <a:srgbClr val="F2DDCC"/>
                </a:solidFill>
                <a:effectLst/>
                <a:latin typeface="Ginto"/>
              </a:rPr>
            </a:br>
            <a:br>
              <a:rPr lang="en-US" sz="1800" b="1" i="0" u="none" strike="noStrike" kern="1200" dirty="0">
                <a:solidFill>
                  <a:srgbClr val="F2DDCC"/>
                </a:solidFill>
                <a:effectLst/>
                <a:latin typeface="Ginto"/>
              </a:rPr>
            </a:br>
            <a:endParaRPr lang="en-IN" sz="1800" b="0" i="0" u="none" strike="noStrike" dirty="0">
              <a:effectLst/>
              <a:latin typeface="Arial" panose="020B0604020202020204" pitchFamily="34" charset="0"/>
            </a:endParaRPr>
          </a:p>
          <a:p>
            <a:endParaRPr lang="en-US" dirty="0"/>
          </a:p>
        </p:txBody>
      </p:sp>
      <p:graphicFrame>
        <p:nvGraphicFramePr>
          <p:cNvPr id="6" name="Content Placeholder 5">
            <a:extLst>
              <a:ext uri="{FF2B5EF4-FFF2-40B4-BE49-F238E27FC236}">
                <a16:creationId xmlns:a16="http://schemas.microsoft.com/office/drawing/2014/main" id="{4DB3991E-0605-C20E-53AD-D64E13638DA5}"/>
              </a:ext>
            </a:extLst>
          </p:cNvPr>
          <p:cNvGraphicFramePr>
            <a:graphicFrameLocks noGrp="1"/>
          </p:cNvGraphicFramePr>
          <p:nvPr>
            <p:ph sz="half" idx="1"/>
            <p:extLst>
              <p:ext uri="{D42A27DB-BD31-4B8C-83A1-F6EECF244321}">
                <p14:modId xmlns:p14="http://schemas.microsoft.com/office/powerpoint/2010/main" val="2030564126"/>
              </p:ext>
            </p:extLst>
          </p:nvPr>
        </p:nvGraphicFramePr>
        <p:xfrm>
          <a:off x="10600053" y="8386916"/>
          <a:ext cx="1405136" cy="8056006"/>
        </p:xfrm>
        <a:graphic>
          <a:graphicData uri="http://schemas.openxmlformats.org/drawingml/2006/table">
            <a:tbl>
              <a:tblPr firstRow="1" bandRow="1">
                <a:tableStyleId>{3B4B98B0-60AC-42C2-AFA5-B58CD77FA1E5}</a:tableStyleId>
              </a:tblPr>
              <a:tblGrid>
                <a:gridCol w="351284">
                  <a:extLst>
                    <a:ext uri="{9D8B030D-6E8A-4147-A177-3AD203B41FA5}">
                      <a16:colId xmlns:a16="http://schemas.microsoft.com/office/drawing/2014/main" val="180956085"/>
                    </a:ext>
                  </a:extLst>
                </a:gridCol>
                <a:gridCol w="351284">
                  <a:extLst>
                    <a:ext uri="{9D8B030D-6E8A-4147-A177-3AD203B41FA5}">
                      <a16:colId xmlns:a16="http://schemas.microsoft.com/office/drawing/2014/main" val="1180706872"/>
                    </a:ext>
                  </a:extLst>
                </a:gridCol>
                <a:gridCol w="351284">
                  <a:extLst>
                    <a:ext uri="{9D8B030D-6E8A-4147-A177-3AD203B41FA5}">
                      <a16:colId xmlns:a16="http://schemas.microsoft.com/office/drawing/2014/main" val="2050154702"/>
                    </a:ext>
                  </a:extLst>
                </a:gridCol>
                <a:gridCol w="351284">
                  <a:extLst>
                    <a:ext uri="{9D8B030D-6E8A-4147-A177-3AD203B41FA5}">
                      <a16:colId xmlns:a16="http://schemas.microsoft.com/office/drawing/2014/main" val="1872764148"/>
                    </a:ext>
                  </a:extLst>
                </a:gridCol>
              </a:tblGrid>
              <a:tr h="344464">
                <a:tc>
                  <a:txBody>
                    <a:bodyPr/>
                    <a:lstStyle/>
                    <a:p>
                      <a:endParaRPr lang="en-US" dirty="0">
                        <a:solidFill>
                          <a:schemeClr val="accent6"/>
                        </a:solidFill>
                      </a:endParaRPr>
                    </a:p>
                  </a:txBody>
                  <a:tcPr anchor="ctr"/>
                </a:tc>
                <a:tc>
                  <a:txBody>
                    <a:bodyPr/>
                    <a:lstStyle/>
                    <a:p>
                      <a:endParaRPr lang="en-US" dirty="0">
                        <a:solidFill>
                          <a:schemeClr val="accent6"/>
                        </a:solidFill>
                      </a:endParaRPr>
                    </a:p>
                  </a:txBody>
                  <a:tcPr anchor="ctr"/>
                </a:tc>
                <a:tc>
                  <a:txBody>
                    <a:bodyPr/>
                    <a:lstStyle/>
                    <a:p>
                      <a:endParaRPr lang="en-US" dirty="0">
                        <a:solidFill>
                          <a:schemeClr val="accent6"/>
                        </a:solidFill>
                      </a:endParaRPr>
                    </a:p>
                  </a:txBody>
                  <a:tcPr anchor="ctr"/>
                </a:tc>
                <a:tc>
                  <a:txBody>
                    <a:bodyPr/>
                    <a:lstStyle/>
                    <a:p>
                      <a:endParaRPr lang="en-US" dirty="0">
                        <a:solidFill>
                          <a:schemeClr val="accent6"/>
                        </a:solidFill>
                      </a:endParaRPr>
                    </a:p>
                  </a:txBody>
                  <a:tcPr anchor="ctr"/>
                </a:tc>
                <a:extLst>
                  <a:ext uri="{0D108BD9-81ED-4DB2-BD59-A6C34878D82A}">
                    <a16:rowId xmlns:a16="http://schemas.microsoft.com/office/drawing/2014/main" val="3059142786"/>
                  </a:ext>
                </a:extLst>
              </a:tr>
              <a:tr h="344464">
                <a:tc>
                  <a:txBody>
                    <a:bodyPr/>
                    <a:lstStyle/>
                    <a:p>
                      <a:endParaRPr lang="en-US" dirty="0">
                        <a:solidFill>
                          <a:schemeClr val="accent6"/>
                        </a:solidFill>
                      </a:endParaRPr>
                    </a:p>
                  </a:txBody>
                  <a:tcPr anchor="ctr"/>
                </a:tc>
                <a:tc>
                  <a:txBody>
                    <a:bodyPr/>
                    <a:lstStyle/>
                    <a:p>
                      <a:endParaRPr lang="en-US" dirty="0">
                        <a:solidFill>
                          <a:schemeClr val="accent6"/>
                        </a:solidFill>
                      </a:endParaRPr>
                    </a:p>
                  </a:txBody>
                  <a:tcPr anchor="ctr"/>
                </a:tc>
                <a:tc>
                  <a:txBody>
                    <a:bodyPr/>
                    <a:lstStyle/>
                    <a:p>
                      <a:endParaRPr lang="en-US" dirty="0">
                        <a:solidFill>
                          <a:schemeClr val="accent6"/>
                        </a:solidFill>
                      </a:endParaRPr>
                    </a:p>
                  </a:txBody>
                  <a:tcPr anchor="ctr"/>
                </a:tc>
                <a:tc>
                  <a:txBody>
                    <a:bodyPr/>
                    <a:lstStyle/>
                    <a:p>
                      <a:endParaRPr lang="en-US" dirty="0">
                        <a:solidFill>
                          <a:schemeClr val="accent6"/>
                        </a:solidFill>
                      </a:endParaRPr>
                    </a:p>
                  </a:txBody>
                  <a:tcPr anchor="ctr"/>
                </a:tc>
                <a:extLst>
                  <a:ext uri="{0D108BD9-81ED-4DB2-BD59-A6C34878D82A}">
                    <a16:rowId xmlns:a16="http://schemas.microsoft.com/office/drawing/2014/main" val="3588576737"/>
                  </a:ext>
                </a:extLst>
              </a:tr>
              <a:tr h="6131923">
                <a:tc>
                  <a:txBody>
                    <a:bodyPr/>
                    <a:lstStyle/>
                    <a:p>
                      <a:endParaRPr lang="en-US" dirty="0">
                        <a:solidFill>
                          <a:schemeClr val="accent6"/>
                        </a:solidFill>
                      </a:endParaRPr>
                    </a:p>
                  </a:txBody>
                  <a:tcPr anchor="ctr"/>
                </a:tc>
                <a:tc>
                  <a:txBody>
                    <a:bodyPr/>
                    <a:lstStyle/>
                    <a:p>
                      <a:endParaRPr lang="en-US" dirty="0">
                        <a:solidFill>
                          <a:schemeClr val="accent6"/>
                        </a:solidFill>
                      </a:endParaRPr>
                    </a:p>
                  </a:txBody>
                  <a:tcPr anchor="ctr"/>
                </a:tc>
                <a:tc>
                  <a:txBody>
                    <a:bodyPr/>
                    <a:lstStyle/>
                    <a:p>
                      <a:endParaRPr lang="en-US" dirty="0">
                        <a:solidFill>
                          <a:schemeClr val="accent6"/>
                        </a:solidFill>
                      </a:endParaRPr>
                    </a:p>
                  </a:txBody>
                  <a:tcPr anchor="ctr"/>
                </a:tc>
                <a:tc>
                  <a:txBody>
                    <a:bodyPr/>
                    <a:lstStyle/>
                    <a:p>
                      <a:endParaRPr lang="en-US" dirty="0">
                        <a:solidFill>
                          <a:schemeClr val="accent6"/>
                        </a:solidFill>
                      </a:endParaRPr>
                    </a:p>
                  </a:txBody>
                  <a:tcPr anchor="ctr"/>
                </a:tc>
                <a:extLst>
                  <a:ext uri="{0D108BD9-81ED-4DB2-BD59-A6C34878D82A}">
                    <a16:rowId xmlns:a16="http://schemas.microsoft.com/office/drawing/2014/main" val="1626410507"/>
                  </a:ext>
                </a:extLst>
              </a:tr>
              <a:tr h="344464">
                <a:tc>
                  <a:txBody>
                    <a:bodyPr/>
                    <a:lstStyle/>
                    <a:p>
                      <a:endParaRPr lang="en-US" dirty="0">
                        <a:solidFill>
                          <a:schemeClr val="accent6"/>
                        </a:solidFill>
                      </a:endParaRPr>
                    </a:p>
                  </a:txBody>
                  <a:tcPr anchor="ctr"/>
                </a:tc>
                <a:tc>
                  <a:txBody>
                    <a:bodyPr/>
                    <a:lstStyle/>
                    <a:p>
                      <a:endParaRPr lang="en-US" dirty="0">
                        <a:solidFill>
                          <a:schemeClr val="accent6"/>
                        </a:solidFill>
                      </a:endParaRPr>
                    </a:p>
                  </a:txBody>
                  <a:tcPr anchor="ctr"/>
                </a:tc>
                <a:tc>
                  <a:txBody>
                    <a:bodyPr/>
                    <a:lstStyle/>
                    <a:p>
                      <a:endParaRPr lang="en-US" dirty="0">
                        <a:solidFill>
                          <a:schemeClr val="accent6"/>
                        </a:solidFill>
                      </a:endParaRPr>
                    </a:p>
                  </a:txBody>
                  <a:tcPr anchor="ctr"/>
                </a:tc>
                <a:tc>
                  <a:txBody>
                    <a:bodyPr/>
                    <a:lstStyle/>
                    <a:p>
                      <a:endParaRPr lang="en-US" dirty="0">
                        <a:solidFill>
                          <a:schemeClr val="accent6"/>
                        </a:solidFill>
                      </a:endParaRPr>
                    </a:p>
                  </a:txBody>
                  <a:tcPr anchor="ctr"/>
                </a:tc>
                <a:extLst>
                  <a:ext uri="{0D108BD9-81ED-4DB2-BD59-A6C34878D82A}">
                    <a16:rowId xmlns:a16="http://schemas.microsoft.com/office/drawing/2014/main" val="1888116840"/>
                  </a:ext>
                </a:extLst>
              </a:tr>
              <a:tr h="344464">
                <a:tc>
                  <a:txBody>
                    <a:bodyPr/>
                    <a:lstStyle/>
                    <a:p>
                      <a:endParaRPr lang="en-US" dirty="0">
                        <a:solidFill>
                          <a:schemeClr val="accent6"/>
                        </a:solidFill>
                      </a:endParaRPr>
                    </a:p>
                  </a:txBody>
                  <a:tcPr anchor="ctr"/>
                </a:tc>
                <a:tc>
                  <a:txBody>
                    <a:bodyPr/>
                    <a:lstStyle/>
                    <a:p>
                      <a:endParaRPr lang="en-US" dirty="0">
                        <a:solidFill>
                          <a:schemeClr val="accent6"/>
                        </a:solidFill>
                      </a:endParaRPr>
                    </a:p>
                  </a:txBody>
                  <a:tcPr anchor="ctr"/>
                </a:tc>
                <a:tc>
                  <a:txBody>
                    <a:bodyPr/>
                    <a:lstStyle/>
                    <a:p>
                      <a:endParaRPr lang="en-US" dirty="0">
                        <a:solidFill>
                          <a:schemeClr val="accent6"/>
                        </a:solidFill>
                      </a:endParaRPr>
                    </a:p>
                  </a:txBody>
                  <a:tcPr anchor="ctr"/>
                </a:tc>
                <a:tc>
                  <a:txBody>
                    <a:bodyPr/>
                    <a:lstStyle/>
                    <a:p>
                      <a:endParaRPr lang="en-US" dirty="0">
                        <a:solidFill>
                          <a:schemeClr val="accent6"/>
                        </a:solidFill>
                      </a:endParaRPr>
                    </a:p>
                  </a:txBody>
                  <a:tcPr anchor="ctr"/>
                </a:tc>
                <a:extLst>
                  <a:ext uri="{0D108BD9-81ED-4DB2-BD59-A6C34878D82A}">
                    <a16:rowId xmlns:a16="http://schemas.microsoft.com/office/drawing/2014/main" val="4023592559"/>
                  </a:ext>
                </a:extLst>
              </a:tr>
              <a:tr h="461043">
                <a:tc>
                  <a:txBody>
                    <a:bodyPr/>
                    <a:lstStyle/>
                    <a:p>
                      <a:endParaRPr lang="en-US" dirty="0">
                        <a:solidFill>
                          <a:schemeClr val="accent6"/>
                        </a:solidFill>
                      </a:endParaRPr>
                    </a:p>
                  </a:txBody>
                  <a:tcPr anchor="ctr"/>
                </a:tc>
                <a:tc>
                  <a:txBody>
                    <a:bodyPr/>
                    <a:lstStyle/>
                    <a:p>
                      <a:endParaRPr lang="en-US" dirty="0">
                        <a:solidFill>
                          <a:schemeClr val="accent6"/>
                        </a:solidFill>
                      </a:endParaRPr>
                    </a:p>
                  </a:txBody>
                  <a:tcPr anchor="ctr"/>
                </a:tc>
                <a:tc>
                  <a:txBody>
                    <a:bodyPr/>
                    <a:lstStyle/>
                    <a:p>
                      <a:endParaRPr lang="en-US" dirty="0">
                        <a:solidFill>
                          <a:schemeClr val="accent6"/>
                        </a:solidFill>
                      </a:endParaRPr>
                    </a:p>
                  </a:txBody>
                  <a:tcPr anchor="ctr"/>
                </a:tc>
                <a:tc>
                  <a:txBody>
                    <a:bodyPr/>
                    <a:lstStyle/>
                    <a:p>
                      <a:endParaRPr lang="en-US" dirty="0">
                        <a:solidFill>
                          <a:schemeClr val="accent6"/>
                        </a:solidFill>
                      </a:endParaRPr>
                    </a:p>
                  </a:txBody>
                  <a:tcPr anchor="ctr"/>
                </a:tc>
                <a:extLst>
                  <a:ext uri="{0D108BD9-81ED-4DB2-BD59-A6C34878D82A}">
                    <a16:rowId xmlns:a16="http://schemas.microsoft.com/office/drawing/2014/main" val="2426564953"/>
                  </a:ext>
                </a:extLst>
              </a:tr>
            </a:tbl>
          </a:graphicData>
        </a:graphic>
      </p:graphicFrame>
      <p:sp>
        <p:nvSpPr>
          <p:cNvPr id="2" name="Slide Number Placeholder 1">
            <a:extLst>
              <a:ext uri="{FF2B5EF4-FFF2-40B4-BE49-F238E27FC236}">
                <a16:creationId xmlns:a16="http://schemas.microsoft.com/office/drawing/2014/main" id="{A913EEC9-16E3-6C86-97D0-A7EC7EA09CDA}"/>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10</a:t>
            </a:fld>
            <a:endParaRPr lang="en-US" dirty="0"/>
          </a:p>
        </p:txBody>
      </p:sp>
    </p:spTree>
    <p:extLst>
      <p:ext uri="{BB962C8B-B14F-4D97-AF65-F5344CB8AC3E}">
        <p14:creationId xmlns:p14="http://schemas.microsoft.com/office/powerpoint/2010/main" val="3969996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904568" y="457199"/>
            <a:ext cx="10521460" cy="673511"/>
          </a:xfrm>
        </p:spPr>
        <p:txBody>
          <a:bodyPr/>
          <a:lstStyle/>
          <a:p>
            <a:r>
              <a:rPr lang="en-US" dirty="0"/>
              <a:t>SNAPSHOTS </a:t>
            </a:r>
          </a:p>
        </p:txBody>
      </p:sp>
      <p:pic>
        <p:nvPicPr>
          <p:cNvPr id="5" name="Content Placeholder 4">
            <a:extLst>
              <a:ext uri="{FF2B5EF4-FFF2-40B4-BE49-F238E27FC236}">
                <a16:creationId xmlns:a16="http://schemas.microsoft.com/office/drawing/2014/main" id="{4CDEB606-C95B-8D7F-132A-F05B5C8B6FB2}"/>
              </a:ext>
            </a:extLst>
          </p:cNvPr>
          <p:cNvPicPr>
            <a:picLocks noGrp="1" noChangeAspect="1"/>
          </p:cNvPicPr>
          <p:nvPr>
            <p:ph sz="half" idx="2"/>
          </p:nvPr>
        </p:nvPicPr>
        <p:blipFill>
          <a:blip r:embed="rId3"/>
          <a:stretch>
            <a:fillRect/>
          </a:stretch>
        </p:blipFill>
        <p:spPr>
          <a:xfrm>
            <a:off x="668349" y="1806576"/>
            <a:ext cx="3697912" cy="2080075"/>
          </a:xfrm>
        </p:spPr>
      </p:pic>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11</a:t>
            </a:fld>
            <a:endParaRPr lang="en-US" dirty="0"/>
          </a:p>
        </p:txBody>
      </p:sp>
      <p:pic>
        <p:nvPicPr>
          <p:cNvPr id="7" name="Picture 6">
            <a:extLst>
              <a:ext uri="{FF2B5EF4-FFF2-40B4-BE49-F238E27FC236}">
                <a16:creationId xmlns:a16="http://schemas.microsoft.com/office/drawing/2014/main" id="{5FA7718D-C400-5A85-6DF9-C8E48DFB3AFA}"/>
              </a:ext>
            </a:extLst>
          </p:cNvPr>
          <p:cNvPicPr>
            <a:picLocks noChangeAspect="1"/>
          </p:cNvPicPr>
          <p:nvPr/>
        </p:nvPicPr>
        <p:blipFill>
          <a:blip r:embed="rId4"/>
          <a:stretch>
            <a:fillRect/>
          </a:stretch>
        </p:blipFill>
        <p:spPr>
          <a:xfrm>
            <a:off x="4560066" y="928688"/>
            <a:ext cx="3697910" cy="2080075"/>
          </a:xfrm>
          <a:prstGeom prst="rect">
            <a:avLst/>
          </a:prstGeom>
        </p:spPr>
      </p:pic>
      <p:pic>
        <p:nvPicPr>
          <p:cNvPr id="9" name="Picture 8">
            <a:extLst>
              <a:ext uri="{FF2B5EF4-FFF2-40B4-BE49-F238E27FC236}">
                <a16:creationId xmlns:a16="http://schemas.microsoft.com/office/drawing/2014/main" id="{F10B1A8D-2498-118E-82DD-5AE8B2857E56}"/>
              </a:ext>
            </a:extLst>
          </p:cNvPr>
          <p:cNvPicPr>
            <a:picLocks noChangeAspect="1"/>
          </p:cNvPicPr>
          <p:nvPr/>
        </p:nvPicPr>
        <p:blipFill>
          <a:blip r:embed="rId5"/>
          <a:stretch>
            <a:fillRect/>
          </a:stretch>
        </p:blipFill>
        <p:spPr>
          <a:xfrm>
            <a:off x="4560066" y="3197066"/>
            <a:ext cx="3697910" cy="2080075"/>
          </a:xfrm>
          <a:prstGeom prst="rect">
            <a:avLst/>
          </a:prstGeom>
        </p:spPr>
      </p:pic>
      <p:pic>
        <p:nvPicPr>
          <p:cNvPr id="11" name="Picture 10">
            <a:extLst>
              <a:ext uri="{FF2B5EF4-FFF2-40B4-BE49-F238E27FC236}">
                <a16:creationId xmlns:a16="http://schemas.microsoft.com/office/drawing/2014/main" id="{87A9A903-9B33-14F8-57D9-354D0E255647}"/>
              </a:ext>
            </a:extLst>
          </p:cNvPr>
          <p:cNvPicPr>
            <a:picLocks noChangeAspect="1"/>
          </p:cNvPicPr>
          <p:nvPr/>
        </p:nvPicPr>
        <p:blipFill>
          <a:blip r:embed="rId6"/>
          <a:srcRect l="8112" r="20076" b="5307"/>
          <a:stretch/>
        </p:blipFill>
        <p:spPr>
          <a:xfrm>
            <a:off x="8588940" y="928688"/>
            <a:ext cx="2764859" cy="4394868"/>
          </a:xfrm>
          <a:prstGeom prst="rect">
            <a:avLst/>
          </a:prstGeom>
        </p:spPr>
      </p:pic>
    </p:spTree>
    <p:extLst>
      <p:ext uri="{BB962C8B-B14F-4D97-AF65-F5344CB8AC3E}">
        <p14:creationId xmlns:p14="http://schemas.microsoft.com/office/powerpoint/2010/main" val="2498021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765974" y="593376"/>
            <a:ext cx="10660053" cy="753643"/>
          </a:xfrm>
        </p:spPr>
        <p:txBody>
          <a:bodyPr/>
          <a:lstStyle/>
          <a:p>
            <a:r>
              <a:rPr lang="en-US" dirty="0"/>
              <a:t>CONCLUSION</a:t>
            </a:r>
          </a:p>
        </p:txBody>
      </p:sp>
      <p:sp>
        <p:nvSpPr>
          <p:cNvPr id="3" name="Slide Number Placeholder 2">
            <a:extLst>
              <a:ext uri="{FF2B5EF4-FFF2-40B4-BE49-F238E27FC236}">
                <a16:creationId xmlns:a16="http://schemas.microsoft.com/office/drawing/2014/main" id="{AC21286A-7B29-3B58-1636-0F45723890AB}"/>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12</a:t>
            </a:fld>
            <a:endParaRPr lang="en-US" dirty="0"/>
          </a:p>
        </p:txBody>
      </p:sp>
      <p:sp>
        <p:nvSpPr>
          <p:cNvPr id="6" name="Content Placeholder 5">
            <a:extLst>
              <a:ext uri="{FF2B5EF4-FFF2-40B4-BE49-F238E27FC236}">
                <a16:creationId xmlns:a16="http://schemas.microsoft.com/office/drawing/2014/main" id="{D8151931-6A94-7D8C-DAB9-F36E205596FD}"/>
              </a:ext>
            </a:extLst>
          </p:cNvPr>
          <p:cNvSpPr>
            <a:spLocks noGrp="1"/>
          </p:cNvSpPr>
          <p:nvPr>
            <p:ph sz="quarter" idx="4"/>
          </p:nvPr>
        </p:nvSpPr>
        <p:spPr>
          <a:xfrm>
            <a:off x="556260" y="1720645"/>
            <a:ext cx="10869767" cy="4543979"/>
          </a:xfrm>
        </p:spPr>
        <p:txBody>
          <a:bodyPr>
            <a:normAutofit fontScale="92500" lnSpcReduction="20000"/>
          </a:bodyPr>
          <a:lstStyle/>
          <a:p>
            <a:pPr algn="l">
              <a:buFont typeface="Arial" panose="020B0604020202020204" pitchFamily="34" charset="0"/>
              <a:buChar char="•"/>
            </a:pPr>
            <a:r>
              <a:rPr lang="en-US" b="1" i="0" dirty="0">
                <a:solidFill>
                  <a:srgbClr val="0070C0"/>
                </a:solidFill>
                <a:effectLst/>
                <a:latin typeface="Ginto"/>
              </a:rPr>
              <a:t>Summary</a:t>
            </a:r>
            <a:endParaRPr lang="en-US" b="0" i="0" dirty="0">
              <a:solidFill>
                <a:srgbClr val="0070C0"/>
              </a:solidFill>
              <a:effectLst/>
              <a:latin typeface="Ginto"/>
            </a:endParaRPr>
          </a:p>
          <a:p>
            <a:pPr marL="0" indent="0" algn="l">
              <a:buNone/>
            </a:pPr>
            <a:r>
              <a:rPr lang="en-US" b="0" i="0" dirty="0">
                <a:solidFill>
                  <a:schemeClr val="tx1"/>
                </a:solidFill>
                <a:effectLst/>
                <a:latin typeface="Ginto"/>
              </a:rPr>
              <a:t>My MLSA internship has been an invaluable experience, allowing me to develop practical web development skills through hands-on projects.</a:t>
            </a:r>
          </a:p>
          <a:p>
            <a:pPr algn="l">
              <a:buFont typeface="Arial" panose="020B0604020202020204" pitchFamily="34" charset="0"/>
              <a:buChar char="•"/>
            </a:pPr>
            <a:r>
              <a:rPr lang="en-US" b="1" i="0" dirty="0">
                <a:solidFill>
                  <a:srgbClr val="0070C0"/>
                </a:solidFill>
                <a:effectLst/>
                <a:latin typeface="Ginto"/>
              </a:rPr>
              <a:t>Key Achievements</a:t>
            </a:r>
            <a:endParaRPr lang="en-US" b="0" i="0" dirty="0">
              <a:solidFill>
                <a:srgbClr val="0070C0"/>
              </a:solidFill>
              <a:effectLst/>
              <a:latin typeface="Ginto"/>
            </a:endParaRPr>
          </a:p>
          <a:p>
            <a:pPr marL="0" indent="0" algn="l">
              <a:buNone/>
            </a:pPr>
            <a:r>
              <a:rPr lang="en-US" b="0" i="0" dirty="0">
                <a:solidFill>
                  <a:schemeClr val="tx1"/>
                </a:solidFill>
                <a:effectLst/>
                <a:latin typeface="Ginto"/>
              </a:rPr>
              <a:t>Successfully built a To-Do List application and a Portfolio Website, demonstrating my proficiency in HTML, CSS, and </a:t>
            </a:r>
          </a:p>
          <a:p>
            <a:pPr marL="0" indent="0" algn="l">
              <a:buNone/>
            </a:pPr>
            <a:r>
              <a:rPr lang="en-US" b="0" i="0" dirty="0">
                <a:solidFill>
                  <a:schemeClr val="tx1"/>
                </a:solidFill>
                <a:effectLst/>
                <a:latin typeface="Ginto"/>
              </a:rPr>
              <a:t>JavaScript.</a:t>
            </a:r>
          </a:p>
          <a:p>
            <a:pPr algn="l">
              <a:buFont typeface="Arial" panose="020B0604020202020204" pitchFamily="34" charset="0"/>
              <a:buChar char="•"/>
            </a:pPr>
            <a:r>
              <a:rPr lang="en-US" b="1" i="0" dirty="0">
                <a:solidFill>
                  <a:srgbClr val="0070C0"/>
                </a:solidFill>
                <a:effectLst/>
                <a:latin typeface="Ginto"/>
              </a:rPr>
              <a:t>Learning Outcomes</a:t>
            </a:r>
            <a:endParaRPr lang="en-US" dirty="0">
              <a:solidFill>
                <a:srgbClr val="0070C0"/>
              </a:solidFill>
              <a:latin typeface="Ginto"/>
            </a:endParaRPr>
          </a:p>
          <a:p>
            <a:pPr marL="0" indent="0" algn="l">
              <a:buNone/>
            </a:pPr>
            <a:r>
              <a:rPr lang="en-US" b="0" i="0" dirty="0">
                <a:solidFill>
                  <a:srgbClr val="0070C0"/>
                </a:solidFill>
                <a:effectLst/>
                <a:latin typeface="Ginto"/>
              </a:rPr>
              <a:t> </a:t>
            </a:r>
            <a:r>
              <a:rPr lang="en-US" b="0" i="0" dirty="0">
                <a:solidFill>
                  <a:schemeClr val="tx1"/>
                </a:solidFill>
                <a:effectLst/>
                <a:latin typeface="Ginto"/>
              </a:rPr>
              <a:t>Enhanced my understanding of front-end development, user experience design, and responsive web design.</a:t>
            </a:r>
          </a:p>
          <a:p>
            <a:pPr algn="l">
              <a:buFont typeface="Arial" panose="020B0604020202020204" pitchFamily="34" charset="0"/>
              <a:buChar char="•"/>
            </a:pPr>
            <a:r>
              <a:rPr lang="en-US" b="1" i="0" dirty="0">
                <a:solidFill>
                  <a:srgbClr val="0070C0"/>
                </a:solidFill>
                <a:effectLst/>
                <a:latin typeface="Ginto"/>
              </a:rPr>
              <a:t>Future Aspirations</a:t>
            </a:r>
            <a:endParaRPr lang="en-US" dirty="0">
              <a:solidFill>
                <a:srgbClr val="0070C0"/>
              </a:solidFill>
              <a:latin typeface="Ginto"/>
            </a:endParaRPr>
          </a:p>
          <a:p>
            <a:pPr marL="0" indent="0" algn="l">
              <a:buNone/>
            </a:pPr>
            <a:r>
              <a:rPr lang="en-US" b="0" i="0" dirty="0">
                <a:solidFill>
                  <a:srgbClr val="0070C0"/>
                </a:solidFill>
                <a:effectLst/>
                <a:latin typeface="Ginto"/>
              </a:rPr>
              <a:t> </a:t>
            </a:r>
            <a:r>
              <a:rPr lang="en-US" b="0" i="0" dirty="0">
                <a:solidFill>
                  <a:schemeClr val="tx1"/>
                </a:solidFill>
                <a:effectLst/>
                <a:latin typeface="Ginto"/>
              </a:rPr>
              <a:t>I am excited to apply the skills and knowledge gained during this internship to more complex and impactful projects in</a:t>
            </a:r>
          </a:p>
          <a:p>
            <a:pPr marL="0" indent="0" algn="l">
              <a:buNone/>
            </a:pPr>
            <a:r>
              <a:rPr lang="en-US" b="0" i="0" dirty="0">
                <a:solidFill>
                  <a:schemeClr val="tx1"/>
                </a:solidFill>
                <a:effectLst/>
                <a:latin typeface="Ginto"/>
              </a:rPr>
              <a:t> the future.</a:t>
            </a:r>
          </a:p>
          <a:p>
            <a:pPr algn="l">
              <a:buFont typeface="Arial" panose="020B0604020202020204" pitchFamily="34" charset="0"/>
              <a:buChar char="•"/>
            </a:pPr>
            <a:r>
              <a:rPr lang="en-US" b="1" i="0" dirty="0">
                <a:solidFill>
                  <a:srgbClr val="0070C0"/>
                </a:solidFill>
                <a:effectLst/>
                <a:latin typeface="Ginto"/>
              </a:rPr>
              <a:t>Acknowledgements</a:t>
            </a:r>
            <a:endParaRPr lang="en-US" dirty="0">
              <a:solidFill>
                <a:srgbClr val="0070C0"/>
              </a:solidFill>
              <a:latin typeface="Ginto"/>
            </a:endParaRPr>
          </a:p>
          <a:p>
            <a:pPr marL="0" indent="0" algn="l">
              <a:buNone/>
            </a:pPr>
            <a:r>
              <a:rPr lang="en-US" b="0" i="0" dirty="0">
                <a:solidFill>
                  <a:schemeClr val="tx1"/>
                </a:solidFill>
                <a:effectLst/>
                <a:latin typeface="Ginto"/>
              </a:rPr>
              <a:t>A big thank you to the MLSA program for this opportunity and to my mentors and peers for their support and guidance.</a:t>
            </a:r>
          </a:p>
          <a:p>
            <a:endParaRPr lang="en-IN" dirty="0"/>
          </a:p>
        </p:txBody>
      </p:sp>
    </p:spTree>
    <p:extLst>
      <p:ext uri="{BB962C8B-B14F-4D97-AF65-F5344CB8AC3E}">
        <p14:creationId xmlns:p14="http://schemas.microsoft.com/office/powerpoint/2010/main" val="1686213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849782"/>
            <a:ext cx="5715000" cy="2727709"/>
          </a:xfrm>
        </p:spPr>
        <p:txBody>
          <a:bodyPr/>
          <a:lstStyle/>
          <a:p>
            <a:r>
              <a:rPr lang="en-US" dirty="0"/>
              <a:t>Thank </a:t>
            </a:r>
            <a:br>
              <a:rPr lang="en-US" dirty="0"/>
            </a:br>
            <a:r>
              <a:rPr lang="en-US" dirty="0"/>
              <a:t>you</a:t>
            </a: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914401" y="3813606"/>
            <a:ext cx="5715000" cy="2234642"/>
          </a:xfrm>
        </p:spPr>
        <p:txBody>
          <a:bodyPr/>
          <a:lstStyle/>
          <a:p>
            <a:r>
              <a:rPr lang="en-US" dirty="0"/>
              <a:t>HIMANSHI MALIK</a:t>
            </a:r>
          </a:p>
          <a:p>
            <a:r>
              <a:rPr lang="en-US" dirty="0"/>
              <a:t>CSE 2</a:t>
            </a:r>
            <a:r>
              <a:rPr lang="en-US" baseline="30000" dirty="0"/>
              <a:t>ND</a:t>
            </a:r>
            <a:r>
              <a:rPr lang="en-US" dirty="0"/>
              <a:t> YEAR</a:t>
            </a:r>
          </a:p>
          <a:p>
            <a:r>
              <a:rPr lang="en-US" dirty="0"/>
              <a:t>202401200200005</a:t>
            </a:r>
          </a:p>
          <a:p>
            <a:endParaRPr lang="en-US" dirty="0"/>
          </a:p>
        </p:txBody>
      </p:sp>
    </p:spTree>
    <p:extLst>
      <p:ext uri="{BB962C8B-B14F-4D97-AF65-F5344CB8AC3E}">
        <p14:creationId xmlns:p14="http://schemas.microsoft.com/office/powerpoint/2010/main" val="197317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1057274"/>
            <a:ext cx="6583680" cy="1531357"/>
          </a:xfrm>
        </p:spPr>
        <p:txBody>
          <a:bodyPr/>
          <a:lstStyle/>
          <a:p>
            <a:br>
              <a:rPr lang="en-US" sz="1200" dirty="0"/>
            </a:br>
            <a:br>
              <a:rPr lang="en-US" sz="1200" dirty="0"/>
            </a:br>
            <a:br>
              <a:rPr lang="en-US" sz="1200" dirty="0"/>
            </a:br>
            <a:br>
              <a:rPr lang="en-US" sz="1200" dirty="0"/>
            </a:br>
            <a:br>
              <a:rPr lang="en-US" sz="1200" dirty="0"/>
            </a:br>
            <a:br>
              <a:rPr lang="en-US" sz="1200" dirty="0"/>
            </a:br>
            <a:br>
              <a:rPr lang="en-US" sz="1200" dirty="0"/>
            </a:br>
            <a:endParaRPr lang="en-US" sz="1200" dirty="0"/>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157317" y="928688"/>
            <a:ext cx="7340764" cy="5113296"/>
          </a:xfrm>
        </p:spPr>
        <p:txBody>
          <a:bodyPr>
            <a:normAutofit fontScale="47500" lnSpcReduction="20000"/>
          </a:bodyPr>
          <a:lstStyle/>
          <a:p>
            <a:r>
              <a:rPr lang="en-US" sz="5900" b="1" dirty="0"/>
              <a:t>Introduction of MLSA KIET Chapter: </a:t>
            </a:r>
            <a:br>
              <a:rPr lang="en-US" sz="2400" dirty="0"/>
            </a:br>
            <a:br>
              <a:rPr lang="en-US" sz="2400" dirty="0"/>
            </a:br>
            <a:r>
              <a:rPr lang="en-US" sz="2500" dirty="0"/>
              <a:t> The </a:t>
            </a:r>
            <a:r>
              <a:rPr lang="en-US" sz="2500" b="1" dirty="0"/>
              <a:t>MLSA KIET </a:t>
            </a:r>
            <a:r>
              <a:rPr lang="en-US" sz="2500" dirty="0"/>
              <a:t>Chapter, are an integral part of the Microsoft Learn Student Ambassador (MLSA) community, the world's largest Microsoft student community. Their primary objective is to deliver the latest and most comprehensive knowledge about Microsoft’s products. They provide unparalleled support and guidance to all students aspiring to pursue careers in the technology sector. The MLSA KIET Chapter is committed to training the students of KIET Group of Institutions in cutting-edge technologies, including Version Control, Generative AI, Azure Cloud Infrastructure, Microsoft 365 Suite, Power AI, Microsoft Reactor, Microsoft Cobalt, Dynamics 365, Defender MSFT and many more. Their mission is to equip students with the skills and knowledge needed to excel in the rapidly evolving tech industry. Introduction of Internship: The MLSA KIET Chapter, under the guidance of Dr. Vineet Sharma, Head of the CSE Department and Chief Patron of MLSA KIET, and Dr. Seema </a:t>
            </a:r>
            <a:r>
              <a:rPr lang="en-US" sz="2500" dirty="0" err="1"/>
              <a:t>Maitrey</a:t>
            </a:r>
            <a:r>
              <a:rPr lang="en-US" sz="2500" dirty="0"/>
              <a:t>, Faculty Coordinator of MLSA KIET &amp; Mentors (Core Team) of MLSA KIET, have designed an innovative and engaging internship program for the students of KIET Group of Institutions. This program is open to first year and second-year students who wish to participate in this internship opportunities. The internship program features pre-defined modules and learning paths from Microsoft Learn, offering a comprehensive and practical approach to mastering these paths and modules. The program spans one month and is structured to provide students with hands-on experience and in-depth knowledge of various Microsoft technologies. Through this initiative, They aim to equip students with the skills and expertise needed to excel in their academic and professional pursuits.</a:t>
            </a: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3913219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5024284" y="275303"/>
            <a:ext cx="6401743" cy="5525424"/>
          </a:xfrm>
        </p:spPr>
        <p:txBody>
          <a:bodyPr/>
          <a:lstStyle/>
          <a:p>
            <a:r>
              <a:rPr lang="en-IN" sz="1800" dirty="0"/>
              <a:t>Full Stack Web Development</a:t>
            </a:r>
            <a:br>
              <a:rPr lang="en-IN" sz="1800" dirty="0"/>
            </a:br>
            <a:br>
              <a:rPr lang="en-IN" sz="1800" dirty="0"/>
            </a:br>
            <a:br>
              <a:rPr lang="en-IN" sz="2000" b="0" dirty="0">
                <a:solidFill>
                  <a:schemeClr val="accent6">
                    <a:lumMod val="50000"/>
                  </a:schemeClr>
                </a:solidFill>
              </a:rPr>
            </a:br>
            <a:r>
              <a:rPr lang="en-IN" sz="2000" b="0" dirty="0">
                <a:solidFill>
                  <a:schemeClr val="accent6">
                    <a:lumMod val="50000"/>
                  </a:schemeClr>
                </a:solidFill>
              </a:rPr>
              <a:t>I</a:t>
            </a:r>
            <a:r>
              <a:rPr lang="en-IN" sz="1200" dirty="0">
                <a:solidFill>
                  <a:schemeClr val="accent6">
                    <a:lumMod val="50000"/>
                  </a:schemeClr>
                </a:solidFill>
              </a:rPr>
              <a:t>ntroduction</a:t>
            </a:r>
            <a:br>
              <a:rPr lang="en-IN" sz="1200" dirty="0">
                <a:solidFill>
                  <a:schemeClr val="accent6">
                    <a:lumMod val="50000"/>
                  </a:schemeClr>
                </a:solidFill>
              </a:rPr>
            </a:br>
            <a:br>
              <a:rPr lang="en-IN" sz="1100" b="0" dirty="0">
                <a:solidFill>
                  <a:schemeClr val="accent6">
                    <a:lumMod val="50000"/>
                  </a:schemeClr>
                </a:solidFill>
              </a:rPr>
            </a:br>
            <a:r>
              <a:rPr lang="en-IN" sz="1100" b="0" dirty="0">
                <a:solidFill>
                  <a:schemeClr val="accent6">
                    <a:lumMod val="50000"/>
                  </a:schemeClr>
                </a:solidFill>
                <a:latin typeface="+mn-lt"/>
              </a:rPr>
              <a:t> </a:t>
            </a:r>
            <a:r>
              <a:rPr lang="en-IN" sz="1200" b="0" dirty="0">
                <a:solidFill>
                  <a:schemeClr val="accent6">
                    <a:lumMod val="50000"/>
                  </a:schemeClr>
                </a:solidFill>
                <a:latin typeface="+mn-lt"/>
              </a:rPr>
              <a:t>A Full-stack Web Development Internship typically involves building dynamic, user-friendly interfaces using HTML, CSS, JavaScript, and frameworks like React. It also includes implementing server-side logic with technologies such as Node.js and managing databases with MongoDB. Interns often work on projects like e-commerce sites and online portfolios, ensuring seamless user experiences across various devices through responsive design techniques. </a:t>
            </a:r>
            <a:endParaRPr lang="en-US" sz="1200" b="0" dirty="0">
              <a:solidFill>
                <a:schemeClr val="accent6">
                  <a:lumMod val="50000"/>
                </a:schemeClr>
              </a:solidFill>
              <a:latin typeface="+mn-lt"/>
            </a:endParaRPr>
          </a:p>
        </p:txBody>
      </p:sp>
      <p:pic>
        <p:nvPicPr>
          <p:cNvPr id="6" name="Picture Placeholder 5">
            <a:extLst>
              <a:ext uri="{FF2B5EF4-FFF2-40B4-BE49-F238E27FC236}">
                <a16:creationId xmlns:a16="http://schemas.microsoft.com/office/drawing/2014/main" id="{028FEC31-985B-A722-16AA-4D558A7AC59A}"/>
              </a:ext>
            </a:extLst>
          </p:cNvPr>
          <p:cNvPicPr>
            <a:picLocks noGrp="1" noChangeAspect="1"/>
          </p:cNvPicPr>
          <p:nvPr>
            <p:ph type="pic" sz="quarter" idx="11"/>
          </p:nvPr>
        </p:nvPicPr>
        <p:blipFill>
          <a:blip r:embed="rId3"/>
          <a:srcRect l="13384" t="10705" r="52825" b="8785"/>
          <a:stretch/>
        </p:blipFill>
        <p:spPr>
          <a:xfrm>
            <a:off x="765973" y="478012"/>
            <a:ext cx="3820160" cy="5120006"/>
          </a:xfrm>
        </p:spPr>
      </p:pic>
    </p:spTree>
    <p:extLst>
      <p:ext uri="{BB962C8B-B14F-4D97-AF65-F5344CB8AC3E}">
        <p14:creationId xmlns:p14="http://schemas.microsoft.com/office/powerpoint/2010/main" val="2906491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5FE413-5A4E-B6B5-E17B-6FB24CED171A}"/>
              </a:ext>
            </a:extLst>
          </p:cNvPr>
          <p:cNvSpPr/>
          <p:nvPr/>
        </p:nvSpPr>
        <p:spPr>
          <a:xfrm>
            <a:off x="7256206" y="501445"/>
            <a:ext cx="4345859" cy="618449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dirty="0"/>
          </a:p>
        </p:txBody>
      </p:sp>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914400" y="1057275"/>
            <a:ext cx="4765040" cy="1523365"/>
          </a:xfrm>
        </p:spPr>
        <p:txBody>
          <a:bodyPr/>
          <a:lstStyle/>
          <a:p>
            <a:br>
              <a:rPr lang="en-US" sz="1800" i="0" dirty="0">
                <a:effectLst/>
              </a:rPr>
            </a:br>
            <a:br>
              <a:rPr lang="en-US" sz="1800" i="0" dirty="0">
                <a:effectLst/>
              </a:rPr>
            </a:br>
            <a:br>
              <a:rPr lang="en-US" sz="1800" i="0" dirty="0">
                <a:effectLst/>
              </a:rPr>
            </a:br>
            <a:br>
              <a:rPr lang="en-US" sz="1800" i="0" dirty="0">
                <a:effectLst/>
              </a:rPr>
            </a:br>
            <a:br>
              <a:rPr lang="en-US" sz="1800" i="0" dirty="0">
                <a:effectLst/>
              </a:rPr>
            </a:br>
            <a:br>
              <a:rPr lang="en-US" sz="1800" i="0" dirty="0">
                <a:effectLst/>
                <a:latin typeface="Franklin Gothic Heavy" panose="020B0903020102020204" pitchFamily="34" charset="0"/>
              </a:rPr>
            </a:br>
            <a:br>
              <a:rPr lang="en-US" sz="1800" i="0" dirty="0">
                <a:effectLst/>
                <a:latin typeface="Franklin Gothic Heavy" panose="020B0903020102020204" pitchFamily="34" charset="0"/>
              </a:rPr>
            </a:br>
            <a:br>
              <a:rPr lang="en-US" sz="1800" i="0" dirty="0">
                <a:effectLst/>
                <a:latin typeface="Franklin Gothic Heavy" panose="020B0903020102020204" pitchFamily="34" charset="0"/>
              </a:rPr>
            </a:br>
            <a:br>
              <a:rPr lang="en-US" sz="1800" i="0" dirty="0">
                <a:effectLst/>
                <a:latin typeface="Franklin Gothic Heavy" panose="020B0903020102020204" pitchFamily="34" charset="0"/>
              </a:rPr>
            </a:br>
            <a:r>
              <a:rPr lang="en-US" sz="1800" i="0" dirty="0">
                <a:effectLst/>
              </a:rPr>
              <a:t>My MLSA Internship Projects</a:t>
            </a:r>
            <a:br>
              <a:rPr lang="en-US" sz="1800" i="0" dirty="0">
                <a:effectLst/>
                <a:latin typeface="Franklin Gothic Heavy" panose="020B0903020102020204" pitchFamily="34" charset="0"/>
              </a:rPr>
            </a:br>
            <a:br>
              <a:rPr lang="en-US" sz="1800" i="0" dirty="0">
                <a:effectLst/>
                <a:latin typeface="Franklin Gothic Heavy" panose="020B0903020102020204" pitchFamily="34" charset="0"/>
              </a:rPr>
            </a:br>
            <a:br>
              <a:rPr lang="en-US" sz="1800" i="0" dirty="0">
                <a:effectLst/>
                <a:latin typeface="Franklin Gothic Heavy" panose="020B0903020102020204" pitchFamily="34" charset="0"/>
              </a:rPr>
            </a:br>
            <a:br>
              <a:rPr lang="en-US" sz="1100" b="1" i="0" dirty="0">
                <a:effectLst/>
                <a:latin typeface="Ginto"/>
              </a:rPr>
            </a:br>
            <a:br>
              <a:rPr lang="en-US" sz="1100" b="0" i="0" dirty="0">
                <a:effectLst/>
                <a:latin typeface="Ginto"/>
              </a:rPr>
            </a:br>
            <a:endParaRPr lang="en-US" sz="1100" dirty="0"/>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706056" y="1932972"/>
            <a:ext cx="5467898" cy="4109011"/>
          </a:xfrm>
        </p:spPr>
        <p:txBody>
          <a:bodyPr>
            <a:normAutofit fontScale="77500" lnSpcReduction="20000"/>
          </a:bodyPr>
          <a:lstStyle/>
          <a:p>
            <a:r>
              <a:rPr lang="en-US" sz="2400" b="0" i="0" dirty="0">
                <a:effectLst/>
                <a:latin typeface="Ginto"/>
              </a:rPr>
              <a:t>During my internship with the Microsoft Learn </a:t>
            </a:r>
          </a:p>
          <a:p>
            <a:r>
              <a:rPr lang="en-US" sz="2400" b="0" i="0" dirty="0">
                <a:effectLst/>
                <a:latin typeface="Ginto"/>
              </a:rPr>
              <a:t>Student Ambassadors (MLSA) program, I had the</a:t>
            </a:r>
          </a:p>
          <a:p>
            <a:r>
              <a:rPr lang="en-US" sz="2400" b="0" i="0" dirty="0">
                <a:effectLst/>
                <a:latin typeface="Ginto"/>
              </a:rPr>
              <a:t> opportunity to work on two projects that </a:t>
            </a:r>
          </a:p>
          <a:p>
            <a:r>
              <a:rPr lang="en-US" sz="2400" b="0" i="0" dirty="0">
                <a:effectLst/>
                <a:latin typeface="Ginto"/>
              </a:rPr>
              <a:t>significantly enhanced my web development skills.</a:t>
            </a:r>
          </a:p>
          <a:p>
            <a:br>
              <a:rPr lang="en-US" sz="2400" b="0" i="0" dirty="0">
                <a:effectLst/>
                <a:latin typeface="Ginto"/>
              </a:rPr>
            </a:br>
            <a:r>
              <a:rPr lang="en-US" sz="2400" b="1" i="0" dirty="0">
                <a:effectLst/>
                <a:latin typeface="Ginto"/>
              </a:rPr>
              <a:t>To Do List Application (Easy Level)</a:t>
            </a:r>
            <a:r>
              <a:rPr lang="en-US" sz="2400" b="0" i="0" dirty="0">
                <a:effectLst/>
                <a:latin typeface="Ginto"/>
              </a:rPr>
              <a:t>: Developed a user-friendly application to manage daily tasks using </a:t>
            </a:r>
          </a:p>
          <a:p>
            <a:r>
              <a:rPr lang="en-US" sz="2400" b="0" i="0" dirty="0">
                <a:effectLst/>
                <a:latin typeface="Ginto"/>
              </a:rPr>
              <a:t>HTML, CSS, and JavaScript.</a:t>
            </a:r>
          </a:p>
          <a:p>
            <a:br>
              <a:rPr lang="en-US" sz="2400" b="0" i="0" dirty="0">
                <a:effectLst/>
                <a:latin typeface="Ginto"/>
              </a:rPr>
            </a:br>
            <a:r>
              <a:rPr lang="en-US" sz="2400" b="1" i="0" dirty="0">
                <a:effectLst/>
                <a:latin typeface="Ginto"/>
              </a:rPr>
              <a:t>Portfolio Webpage (Intermediate Level)</a:t>
            </a:r>
            <a:r>
              <a:rPr lang="en-US" sz="2400" b="0" i="0" dirty="0">
                <a:effectLst/>
                <a:latin typeface="Ginto"/>
              </a:rPr>
              <a:t>: Created a comprehensive portfolio website to showcase my projects and skills, featuring responsive design and interactive elements.</a:t>
            </a:r>
            <a:br>
              <a:rPr lang="en-US" sz="2400" b="0" i="0" dirty="0">
                <a:effectLst/>
                <a:latin typeface="Ginto"/>
              </a:rPr>
            </a:br>
            <a:r>
              <a:rPr lang="en-US" sz="2400" b="0" i="0" dirty="0">
                <a:effectLst/>
                <a:latin typeface="Ginto"/>
              </a:rPr>
              <a:t>These projects not only provided practical experience but also allowed me to apply and expand my knowledge in front-end development.</a:t>
            </a:r>
            <a:br>
              <a:rPr lang="en-US" sz="2400" b="0" i="0" dirty="0">
                <a:effectLst/>
                <a:latin typeface="Ginto"/>
              </a:rPr>
            </a:br>
            <a:endParaRPr lang="en-US" dirty="0"/>
          </a:p>
        </p:txBody>
      </p:sp>
      <p:pic>
        <p:nvPicPr>
          <p:cNvPr id="6" name="Picture Placeholder 5">
            <a:extLst>
              <a:ext uri="{FF2B5EF4-FFF2-40B4-BE49-F238E27FC236}">
                <a16:creationId xmlns:a16="http://schemas.microsoft.com/office/drawing/2014/main" id="{F63F1904-C1D8-5635-D996-7BA459A0CC6D}"/>
              </a:ext>
            </a:extLst>
          </p:cNvPr>
          <p:cNvPicPr>
            <a:picLocks noGrp="1" noChangeAspect="1"/>
          </p:cNvPicPr>
          <p:nvPr>
            <p:ph type="pic" sz="quarter" idx="11"/>
          </p:nvPr>
        </p:nvPicPr>
        <p:blipFill>
          <a:blip r:embed="rId3"/>
          <a:srcRect l="27856" t="13716" r="28834" b="29983"/>
          <a:stretch/>
        </p:blipFill>
        <p:spPr>
          <a:xfrm>
            <a:off x="7541341" y="1214656"/>
            <a:ext cx="3824749" cy="2214344"/>
          </a:xfrm>
        </p:spPr>
      </p:pic>
      <p:pic>
        <p:nvPicPr>
          <p:cNvPr id="9" name="Picture 8">
            <a:extLst>
              <a:ext uri="{FF2B5EF4-FFF2-40B4-BE49-F238E27FC236}">
                <a16:creationId xmlns:a16="http://schemas.microsoft.com/office/drawing/2014/main" id="{E6C10F9D-4F35-6CA6-596F-1B0CF3559375}"/>
              </a:ext>
            </a:extLst>
          </p:cNvPr>
          <p:cNvPicPr>
            <a:picLocks noChangeAspect="1"/>
          </p:cNvPicPr>
          <p:nvPr/>
        </p:nvPicPr>
        <p:blipFill>
          <a:blip r:embed="rId4"/>
          <a:stretch>
            <a:fillRect/>
          </a:stretch>
        </p:blipFill>
        <p:spPr>
          <a:xfrm>
            <a:off x="7541341" y="3792794"/>
            <a:ext cx="3824749" cy="2151421"/>
          </a:xfrm>
          <a:prstGeom prst="rect">
            <a:avLst/>
          </a:prstGeom>
        </p:spPr>
      </p:pic>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008281" y="1805947"/>
            <a:ext cx="7965461" cy="994164"/>
          </a:xfrm>
        </p:spPr>
        <p:txBody>
          <a:bodyPr/>
          <a:lstStyle/>
          <a:p>
            <a:r>
              <a:rPr lang="en-US" sz="2400" i="0" dirty="0">
                <a:solidFill>
                  <a:schemeClr val="accent1">
                    <a:lumMod val="90000"/>
                  </a:schemeClr>
                </a:solidFill>
                <a:effectLst/>
                <a:latin typeface="Ginto"/>
              </a:rPr>
              <a:t>Easy level project</a:t>
            </a:r>
            <a:br>
              <a:rPr lang="en-US" sz="2400" i="0" dirty="0">
                <a:solidFill>
                  <a:schemeClr val="accent2">
                    <a:lumMod val="75000"/>
                  </a:schemeClr>
                </a:solidFill>
                <a:effectLst/>
                <a:latin typeface="Ginto"/>
              </a:rPr>
            </a:br>
            <a:r>
              <a:rPr lang="en-US" sz="2400" i="0" dirty="0">
                <a:solidFill>
                  <a:schemeClr val="accent2">
                    <a:lumMod val="75000"/>
                  </a:schemeClr>
                </a:solidFill>
                <a:effectLst/>
                <a:latin typeface="Ginto"/>
              </a:rPr>
              <a:t>To-Do List Application </a:t>
            </a:r>
            <a:br>
              <a:rPr lang="en-US" sz="3600" b="0" i="0" dirty="0">
                <a:solidFill>
                  <a:srgbClr val="F2DDCC"/>
                </a:solidFill>
                <a:effectLst/>
                <a:latin typeface="Ginto"/>
              </a:rPr>
            </a:br>
            <a:r>
              <a:rPr lang="en-US" sz="1600" b="0" i="0" dirty="0">
                <a:solidFill>
                  <a:schemeClr val="accent2">
                    <a:lumMod val="60000"/>
                    <a:lumOff val="40000"/>
                  </a:schemeClr>
                </a:solidFill>
                <a:effectLst/>
                <a:latin typeface="Ginto"/>
              </a:rPr>
              <a:t>Developed during MLSA Internship Program </a:t>
            </a:r>
            <a:br>
              <a:rPr lang="en-US" sz="1600" b="0" i="0" dirty="0">
                <a:solidFill>
                  <a:srgbClr val="F2DDCC"/>
                </a:solidFill>
                <a:effectLst/>
                <a:latin typeface="Ginto"/>
              </a:rPr>
            </a:br>
            <a:br>
              <a:rPr lang="en-US" dirty="0"/>
            </a:br>
            <a:endParaRPr lang="en-US" dirty="0"/>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460565" y="2303029"/>
            <a:ext cx="7965460" cy="3497698"/>
          </a:xfrm>
        </p:spPr>
        <p:txBody>
          <a:bodyPr/>
          <a:lstStyle/>
          <a:p>
            <a:pPr algn="l"/>
            <a:r>
              <a:rPr lang="en-US" b="1" i="0" u="sng" dirty="0">
                <a:solidFill>
                  <a:schemeClr val="accent1">
                    <a:lumMod val="50000"/>
                  </a:schemeClr>
                </a:solidFill>
                <a:effectLst/>
                <a:latin typeface="Ginto"/>
              </a:rPr>
              <a:t>Project Overview Content</a:t>
            </a:r>
            <a:r>
              <a:rPr lang="en-US" b="1" i="0" u="sng" dirty="0">
                <a:solidFill>
                  <a:srgbClr val="F2DDCC"/>
                </a:solidFill>
                <a:effectLst/>
                <a:latin typeface="Ginto"/>
              </a:rPr>
              <a:t>:</a:t>
            </a:r>
          </a:p>
          <a:p>
            <a:pPr algn="l">
              <a:buFont typeface="Arial" panose="020B0604020202020204" pitchFamily="34" charset="0"/>
              <a:buChar char="•"/>
            </a:pPr>
            <a:r>
              <a:rPr lang="en-US" b="0" i="0" dirty="0">
                <a:solidFill>
                  <a:schemeClr val="accent5">
                    <a:lumMod val="50000"/>
                  </a:schemeClr>
                </a:solidFill>
                <a:effectLst/>
                <a:latin typeface="Ginto"/>
              </a:rPr>
              <a:t>Developed a user-friendly To-Do List application as part of my MLSA Internship.</a:t>
            </a:r>
          </a:p>
          <a:p>
            <a:pPr algn="l">
              <a:buFont typeface="Arial" panose="020B0604020202020204" pitchFamily="34" charset="0"/>
              <a:buChar char="•"/>
            </a:pPr>
            <a:r>
              <a:rPr lang="en-US" b="0" i="0" dirty="0">
                <a:solidFill>
                  <a:schemeClr val="accent5">
                    <a:lumMod val="50000"/>
                  </a:schemeClr>
                </a:solidFill>
                <a:effectLst/>
                <a:latin typeface="Ginto"/>
              </a:rPr>
              <a:t>Built using HTML, CSS, and JavaScript to manage daily tasks efficiently.</a:t>
            </a:r>
          </a:p>
          <a:p>
            <a:pPr algn="l">
              <a:buFont typeface="Arial" panose="020B0604020202020204" pitchFamily="34" charset="0"/>
              <a:buChar char="•"/>
            </a:pPr>
            <a:r>
              <a:rPr lang="en-US" b="0" i="0" dirty="0">
                <a:solidFill>
                  <a:schemeClr val="accent5">
                    <a:lumMod val="50000"/>
                  </a:schemeClr>
                </a:solidFill>
                <a:effectLst/>
                <a:latin typeface="Ginto"/>
              </a:rPr>
              <a:t>Aimed to provide a simple, intuitive tool for task management.</a:t>
            </a:r>
          </a:p>
          <a:p>
            <a:pPr algn="l"/>
            <a:r>
              <a:rPr lang="en-US" b="1" i="0" u="sng" dirty="0">
                <a:solidFill>
                  <a:schemeClr val="accent2">
                    <a:lumMod val="75000"/>
                  </a:schemeClr>
                </a:solidFill>
                <a:effectLst/>
                <a:latin typeface="Ginto"/>
              </a:rPr>
              <a:t>Technology Stack</a:t>
            </a:r>
          </a:p>
          <a:p>
            <a:pPr algn="l"/>
            <a:r>
              <a:rPr lang="en-US" b="1" i="0" dirty="0">
                <a:solidFill>
                  <a:schemeClr val="accent5">
                    <a:lumMod val="50000"/>
                  </a:schemeClr>
                </a:solidFill>
                <a:effectLst/>
                <a:latin typeface="Ginto"/>
              </a:rPr>
              <a:t>Title</a:t>
            </a:r>
            <a:r>
              <a:rPr lang="en-US" b="0" i="0" dirty="0">
                <a:solidFill>
                  <a:schemeClr val="accent5">
                    <a:lumMod val="50000"/>
                  </a:schemeClr>
                </a:solidFill>
                <a:effectLst/>
                <a:latin typeface="Ginto"/>
              </a:rPr>
              <a:t>: Technology Stack </a:t>
            </a:r>
            <a:r>
              <a:rPr lang="en-US" b="1" i="0" dirty="0">
                <a:solidFill>
                  <a:schemeClr val="accent5">
                    <a:lumMod val="50000"/>
                  </a:schemeClr>
                </a:solidFill>
                <a:effectLst/>
                <a:latin typeface="Ginto"/>
              </a:rPr>
              <a:t>Content</a:t>
            </a:r>
            <a:r>
              <a:rPr lang="en-US" b="0" i="0" dirty="0">
                <a:solidFill>
                  <a:schemeClr val="accent5">
                    <a:lumMod val="50000"/>
                  </a:schemeClr>
                </a:solidFill>
                <a:effectLst/>
                <a:latin typeface="Ginto"/>
              </a:rPr>
              <a:t>:</a:t>
            </a:r>
          </a:p>
          <a:p>
            <a:pPr algn="l">
              <a:buFont typeface="Arial" panose="020B0604020202020204" pitchFamily="34" charset="0"/>
              <a:buChar char="•"/>
            </a:pPr>
            <a:r>
              <a:rPr lang="en-US" b="1" i="0" dirty="0">
                <a:solidFill>
                  <a:schemeClr val="accent5">
                    <a:lumMod val="50000"/>
                  </a:schemeClr>
                </a:solidFill>
                <a:effectLst/>
                <a:latin typeface="Ginto"/>
              </a:rPr>
              <a:t>HTML</a:t>
            </a:r>
            <a:r>
              <a:rPr lang="en-US" b="0" i="0" dirty="0">
                <a:solidFill>
                  <a:schemeClr val="accent5">
                    <a:lumMod val="50000"/>
                  </a:schemeClr>
                </a:solidFill>
                <a:effectLst/>
                <a:latin typeface="Ginto"/>
              </a:rPr>
              <a:t>: Structured the application’s layout.</a:t>
            </a:r>
          </a:p>
          <a:p>
            <a:pPr algn="l">
              <a:buFont typeface="Arial" panose="020B0604020202020204" pitchFamily="34" charset="0"/>
              <a:buChar char="•"/>
            </a:pPr>
            <a:r>
              <a:rPr lang="en-US" b="1" i="0" dirty="0">
                <a:solidFill>
                  <a:schemeClr val="accent5">
                    <a:lumMod val="50000"/>
                  </a:schemeClr>
                </a:solidFill>
                <a:effectLst/>
                <a:latin typeface="Ginto"/>
              </a:rPr>
              <a:t>CSS</a:t>
            </a:r>
            <a:r>
              <a:rPr lang="en-US" b="0" i="0" dirty="0">
                <a:solidFill>
                  <a:schemeClr val="accent5">
                    <a:lumMod val="50000"/>
                  </a:schemeClr>
                </a:solidFill>
                <a:effectLst/>
                <a:latin typeface="Ginto"/>
              </a:rPr>
              <a:t>: Styled the application to enhance user experience.</a:t>
            </a:r>
          </a:p>
          <a:p>
            <a:pPr algn="l">
              <a:buFont typeface="Arial" panose="020B0604020202020204" pitchFamily="34" charset="0"/>
              <a:buChar char="•"/>
            </a:pPr>
            <a:r>
              <a:rPr lang="en-US" b="1" i="0" dirty="0">
                <a:solidFill>
                  <a:schemeClr val="accent5">
                    <a:lumMod val="50000"/>
                  </a:schemeClr>
                </a:solidFill>
                <a:effectLst/>
                <a:latin typeface="Ginto"/>
              </a:rPr>
              <a:t>JavaScript</a:t>
            </a:r>
            <a:r>
              <a:rPr lang="en-US" b="0" i="0" dirty="0">
                <a:solidFill>
                  <a:schemeClr val="accent5">
                    <a:lumMod val="50000"/>
                  </a:schemeClr>
                </a:solidFill>
                <a:effectLst/>
                <a:latin typeface="Ginto"/>
              </a:rPr>
              <a:t>: Added interactivity and functionality.</a:t>
            </a:r>
          </a:p>
          <a:p>
            <a:pPr marL="0" indent="0">
              <a:buNone/>
            </a:pPr>
            <a:endParaRPr lang="en-US" dirty="0"/>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5</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3604260" y="762676"/>
            <a:ext cx="8031479" cy="4228424"/>
          </a:xfrm>
        </p:spPr>
        <p:txBody>
          <a:bodyPr/>
          <a:lstStyle/>
          <a:p>
            <a:pPr marL="285750" indent="-285750" algn="l">
              <a:buFont typeface="Arial" panose="020B0604020202020204" pitchFamily="34" charset="0"/>
              <a:buChar char="•"/>
            </a:pPr>
            <a:br>
              <a:rPr lang="en-US" sz="1800" b="1" i="0" dirty="0">
                <a:solidFill>
                  <a:schemeClr val="accent1">
                    <a:lumMod val="50000"/>
                  </a:schemeClr>
                </a:solidFill>
                <a:effectLst/>
                <a:latin typeface="Ginto"/>
              </a:rPr>
            </a:br>
            <a:br>
              <a:rPr lang="en-US" sz="1800" b="1" i="0" dirty="0">
                <a:solidFill>
                  <a:schemeClr val="accent1">
                    <a:lumMod val="50000"/>
                  </a:schemeClr>
                </a:solidFill>
                <a:effectLst/>
                <a:latin typeface="Ginto"/>
              </a:rPr>
            </a:br>
            <a:r>
              <a:rPr lang="en-US" sz="1800" b="1" i="0" dirty="0">
                <a:solidFill>
                  <a:schemeClr val="accent1">
                    <a:lumMod val="50000"/>
                  </a:schemeClr>
                </a:solidFill>
                <a:effectLst/>
                <a:latin typeface="Ginto"/>
              </a:rPr>
              <a:t> </a:t>
            </a:r>
            <a:br>
              <a:rPr lang="en-US" sz="1800" b="1" i="0" dirty="0">
                <a:solidFill>
                  <a:schemeClr val="accent1">
                    <a:lumMod val="50000"/>
                  </a:schemeClr>
                </a:solidFill>
                <a:effectLst/>
                <a:latin typeface="Ginto"/>
              </a:rPr>
            </a:br>
            <a:br>
              <a:rPr lang="en-US" sz="1800" b="1" i="0" dirty="0">
                <a:solidFill>
                  <a:schemeClr val="accent1">
                    <a:lumMod val="50000"/>
                  </a:schemeClr>
                </a:solidFill>
                <a:effectLst/>
                <a:latin typeface="Ginto"/>
              </a:rPr>
            </a:br>
            <a:r>
              <a:rPr lang="en-US" sz="2000" b="1" i="0" dirty="0">
                <a:solidFill>
                  <a:schemeClr val="accent1">
                    <a:lumMod val="50000"/>
                  </a:schemeClr>
                </a:solidFill>
                <a:effectLst/>
                <a:latin typeface="Ginto"/>
              </a:rPr>
              <a:t>Objectives</a:t>
            </a:r>
            <a:br>
              <a:rPr lang="en-US" sz="1100" b="1" i="0" dirty="0">
                <a:solidFill>
                  <a:srgbClr val="F2DDCC"/>
                </a:solidFill>
                <a:effectLst/>
                <a:latin typeface="Ginto"/>
              </a:rPr>
            </a:br>
            <a:br>
              <a:rPr lang="en-US" sz="1400" b="0" i="0" dirty="0">
                <a:solidFill>
                  <a:srgbClr val="F2DDCC"/>
                </a:solidFill>
                <a:effectLst/>
                <a:latin typeface="Ginto"/>
              </a:rPr>
            </a:br>
            <a:r>
              <a:rPr lang="en-US" sz="1400" b="0" i="0" dirty="0" err="1">
                <a:solidFill>
                  <a:schemeClr val="accent3">
                    <a:lumMod val="75000"/>
                  </a:schemeClr>
                </a:solidFill>
                <a:effectLst/>
                <a:latin typeface="Ginto"/>
              </a:rPr>
              <a:t>CReate</a:t>
            </a:r>
            <a:r>
              <a:rPr lang="en-US" sz="1400" b="0" i="0" dirty="0">
                <a:solidFill>
                  <a:schemeClr val="accent3">
                    <a:lumMod val="75000"/>
                  </a:schemeClr>
                </a:solidFill>
                <a:effectLst/>
                <a:latin typeface="Ginto"/>
              </a:rPr>
              <a:t> an application that allows users to manage their tasks effectively.</a:t>
            </a:r>
            <a:br>
              <a:rPr lang="en-US" sz="1400" b="0" i="0" dirty="0">
                <a:solidFill>
                  <a:schemeClr val="accent3">
                    <a:lumMod val="75000"/>
                  </a:schemeClr>
                </a:solidFill>
                <a:effectLst/>
                <a:latin typeface="Ginto"/>
              </a:rPr>
            </a:br>
            <a:br>
              <a:rPr lang="en-US" sz="1400" b="0" i="0" dirty="0">
                <a:solidFill>
                  <a:schemeClr val="accent3">
                    <a:lumMod val="75000"/>
                  </a:schemeClr>
                </a:solidFill>
                <a:effectLst/>
                <a:latin typeface="Ginto"/>
              </a:rPr>
            </a:br>
            <a:r>
              <a:rPr lang="en-US" sz="1400" b="0" i="0" dirty="0">
                <a:solidFill>
                  <a:schemeClr val="accent3">
                    <a:lumMod val="75000"/>
                  </a:schemeClr>
                </a:solidFill>
                <a:effectLst/>
                <a:latin typeface="Ginto"/>
              </a:rPr>
              <a:t> Include features like adding, deleting, and marking tasks as completed.</a:t>
            </a:r>
            <a:br>
              <a:rPr lang="en-US" sz="1400" b="0" i="0" dirty="0">
                <a:solidFill>
                  <a:schemeClr val="accent3">
                    <a:lumMod val="75000"/>
                  </a:schemeClr>
                </a:solidFill>
                <a:effectLst/>
                <a:latin typeface="Ginto"/>
              </a:rPr>
            </a:br>
            <a:br>
              <a:rPr lang="en-US" sz="1400" b="0" i="0" dirty="0">
                <a:solidFill>
                  <a:schemeClr val="accent3">
                    <a:lumMod val="75000"/>
                  </a:schemeClr>
                </a:solidFill>
                <a:effectLst/>
                <a:latin typeface="Ginto"/>
              </a:rPr>
            </a:br>
            <a:br>
              <a:rPr lang="en-US" sz="1100" b="0" i="0" dirty="0">
                <a:solidFill>
                  <a:schemeClr val="accent3">
                    <a:lumMod val="75000"/>
                  </a:schemeClr>
                </a:solidFill>
                <a:effectLst/>
                <a:latin typeface="Ginto"/>
              </a:rPr>
            </a:br>
            <a:br>
              <a:rPr lang="en-US" sz="1100" b="0" i="0" dirty="0">
                <a:solidFill>
                  <a:schemeClr val="accent1">
                    <a:lumMod val="50000"/>
                  </a:schemeClr>
                </a:solidFill>
                <a:effectLst/>
                <a:latin typeface="Ginto"/>
              </a:rPr>
            </a:br>
            <a:r>
              <a:rPr lang="en-US" sz="2000" b="1" i="0" dirty="0">
                <a:solidFill>
                  <a:schemeClr val="accent1">
                    <a:lumMod val="50000"/>
                  </a:schemeClr>
                </a:solidFill>
                <a:effectLst/>
                <a:latin typeface="Ginto"/>
              </a:rPr>
              <a:t>Implementation</a:t>
            </a:r>
            <a:br>
              <a:rPr lang="en-US" sz="2000" b="0" i="0" dirty="0">
                <a:solidFill>
                  <a:schemeClr val="accent1">
                    <a:lumMod val="50000"/>
                  </a:schemeClr>
                </a:solidFill>
                <a:effectLst/>
                <a:latin typeface="Ginto"/>
              </a:rPr>
            </a:br>
            <a:br>
              <a:rPr lang="en-US" sz="800" b="0" i="0" dirty="0">
                <a:solidFill>
                  <a:srgbClr val="F2DDCC"/>
                </a:solidFill>
                <a:effectLst/>
                <a:latin typeface="Ginto"/>
              </a:rPr>
            </a:br>
            <a:r>
              <a:rPr lang="en-US" sz="1200" b="1" i="0" dirty="0">
                <a:solidFill>
                  <a:schemeClr val="accent6">
                    <a:lumMod val="60000"/>
                    <a:lumOff val="40000"/>
                  </a:schemeClr>
                </a:solidFill>
                <a:effectLst/>
                <a:latin typeface="Ginto"/>
              </a:rPr>
              <a:t>HTML</a:t>
            </a:r>
            <a:r>
              <a:rPr lang="en-US" sz="1200" b="0" i="0" dirty="0">
                <a:solidFill>
                  <a:schemeClr val="accent6">
                    <a:lumMod val="60000"/>
                    <a:lumOff val="40000"/>
                  </a:schemeClr>
                </a:solidFill>
                <a:effectLst/>
                <a:latin typeface="Ginto"/>
              </a:rPr>
              <a:t>: Structured the core elements such as the task input field and task list.</a:t>
            </a:r>
            <a:br>
              <a:rPr lang="en-US" sz="1200" b="0" i="0" dirty="0">
                <a:solidFill>
                  <a:schemeClr val="accent6">
                    <a:lumMod val="60000"/>
                    <a:lumOff val="40000"/>
                  </a:schemeClr>
                </a:solidFill>
                <a:effectLst/>
                <a:latin typeface="Ginto"/>
              </a:rPr>
            </a:br>
            <a:br>
              <a:rPr lang="en-US" sz="1200" b="0" i="0" dirty="0">
                <a:solidFill>
                  <a:schemeClr val="accent6">
                    <a:lumMod val="60000"/>
                    <a:lumOff val="40000"/>
                  </a:schemeClr>
                </a:solidFill>
                <a:effectLst/>
                <a:latin typeface="Ginto"/>
              </a:rPr>
            </a:br>
            <a:r>
              <a:rPr lang="en-US" sz="1200" b="1" i="0" dirty="0">
                <a:solidFill>
                  <a:schemeClr val="accent6">
                    <a:lumMod val="60000"/>
                    <a:lumOff val="40000"/>
                  </a:schemeClr>
                </a:solidFill>
                <a:effectLst/>
                <a:latin typeface="Ginto"/>
              </a:rPr>
              <a:t>CSS</a:t>
            </a:r>
            <a:r>
              <a:rPr lang="en-US" sz="1200" b="0" i="0" dirty="0">
                <a:solidFill>
                  <a:schemeClr val="accent6">
                    <a:lumMod val="60000"/>
                    <a:lumOff val="40000"/>
                  </a:schemeClr>
                </a:solidFill>
                <a:effectLst/>
                <a:latin typeface="Ginto"/>
              </a:rPr>
              <a:t>: Styled the application using classes and IDs, focusing on a clean and modern look.</a:t>
            </a:r>
            <a:br>
              <a:rPr lang="en-US" sz="1200" b="0" i="0" dirty="0">
                <a:solidFill>
                  <a:schemeClr val="accent6">
                    <a:lumMod val="60000"/>
                    <a:lumOff val="40000"/>
                  </a:schemeClr>
                </a:solidFill>
                <a:effectLst/>
                <a:latin typeface="Ginto"/>
              </a:rPr>
            </a:br>
            <a:br>
              <a:rPr lang="en-US" sz="1200" b="0" i="0" dirty="0">
                <a:solidFill>
                  <a:schemeClr val="accent6">
                    <a:lumMod val="60000"/>
                    <a:lumOff val="40000"/>
                  </a:schemeClr>
                </a:solidFill>
                <a:effectLst/>
                <a:latin typeface="Ginto"/>
              </a:rPr>
            </a:br>
            <a:r>
              <a:rPr lang="en-US" sz="1200" b="1" i="0" dirty="0">
                <a:solidFill>
                  <a:schemeClr val="accent6">
                    <a:lumMod val="60000"/>
                    <a:lumOff val="40000"/>
                  </a:schemeClr>
                </a:solidFill>
                <a:effectLst/>
                <a:latin typeface="Ginto"/>
              </a:rPr>
              <a:t>JavaScript</a:t>
            </a:r>
            <a:r>
              <a:rPr lang="en-US" sz="1200" b="0" i="0" dirty="0">
                <a:solidFill>
                  <a:schemeClr val="accent6">
                    <a:lumMod val="60000"/>
                    <a:lumOff val="40000"/>
                  </a:schemeClr>
                </a:solidFill>
                <a:effectLst/>
                <a:latin typeface="Ginto"/>
              </a:rPr>
              <a:t>: Developed functions to handle adding, deleting, and completing tasks.</a:t>
            </a:r>
            <a:br>
              <a:rPr lang="en-US" sz="1200" b="0" i="0" dirty="0">
                <a:solidFill>
                  <a:schemeClr val="accent6">
                    <a:lumMod val="60000"/>
                    <a:lumOff val="40000"/>
                  </a:schemeClr>
                </a:solidFill>
                <a:effectLst/>
                <a:latin typeface="Ginto"/>
              </a:rPr>
            </a:br>
            <a:r>
              <a:rPr lang="en-US" sz="1200" b="0" i="0" dirty="0">
                <a:solidFill>
                  <a:schemeClr val="accent6">
                    <a:lumMod val="60000"/>
                    <a:lumOff val="40000"/>
                  </a:schemeClr>
                </a:solidFill>
                <a:effectLst/>
                <a:latin typeface="Ginto"/>
              </a:rPr>
              <a:t>                      Used event listeners to capture user actions.</a:t>
            </a:r>
            <a:br>
              <a:rPr lang="en-US" sz="1200" b="0" i="0" dirty="0">
                <a:solidFill>
                  <a:schemeClr val="accent6">
                    <a:lumMod val="60000"/>
                    <a:lumOff val="40000"/>
                  </a:schemeClr>
                </a:solidFill>
                <a:effectLst/>
                <a:latin typeface="Ginto"/>
              </a:rPr>
            </a:br>
            <a:br>
              <a:rPr lang="en-US" sz="1200" b="0" i="0" dirty="0">
                <a:solidFill>
                  <a:schemeClr val="accent6">
                    <a:lumMod val="60000"/>
                    <a:lumOff val="40000"/>
                  </a:schemeClr>
                </a:solidFill>
                <a:effectLst/>
                <a:latin typeface="Ginto"/>
              </a:rPr>
            </a:br>
            <a:br>
              <a:rPr lang="en-US" sz="1200" b="0" i="0" dirty="0">
                <a:solidFill>
                  <a:schemeClr val="accent3">
                    <a:lumMod val="75000"/>
                  </a:schemeClr>
                </a:solidFill>
                <a:effectLst/>
                <a:latin typeface="Ginto"/>
              </a:rPr>
            </a:br>
            <a:br>
              <a:rPr lang="en-US" sz="1100" b="0" i="0" dirty="0">
                <a:solidFill>
                  <a:schemeClr val="accent3">
                    <a:lumMod val="75000"/>
                  </a:schemeClr>
                </a:solidFill>
                <a:effectLst/>
                <a:latin typeface="Ginto"/>
              </a:rPr>
            </a:br>
            <a:br>
              <a:rPr lang="en-US" sz="1100" b="0" i="0" dirty="0">
                <a:solidFill>
                  <a:schemeClr val="accent3">
                    <a:lumMod val="75000"/>
                  </a:schemeClr>
                </a:solidFill>
                <a:effectLst/>
                <a:latin typeface="Ginto"/>
              </a:rPr>
            </a:br>
            <a:br>
              <a:rPr lang="en-US" sz="1100" b="0" i="0" dirty="0">
                <a:solidFill>
                  <a:schemeClr val="accent3">
                    <a:lumMod val="75000"/>
                  </a:schemeClr>
                </a:solidFill>
                <a:effectLst/>
                <a:latin typeface="Ginto"/>
              </a:rPr>
            </a:br>
            <a:br>
              <a:rPr lang="en-US" sz="1100" b="0" i="0" dirty="0">
                <a:solidFill>
                  <a:schemeClr val="accent3">
                    <a:lumMod val="75000"/>
                  </a:schemeClr>
                </a:solidFill>
                <a:effectLst/>
                <a:latin typeface="Ginto"/>
              </a:rPr>
            </a:br>
            <a:br>
              <a:rPr lang="en-US" sz="1100" b="0" i="0" dirty="0">
                <a:solidFill>
                  <a:schemeClr val="accent3">
                    <a:lumMod val="75000"/>
                  </a:schemeClr>
                </a:solidFill>
                <a:effectLst/>
                <a:latin typeface="Ginto"/>
              </a:rPr>
            </a:br>
            <a:endParaRPr lang="en-US" sz="2000" dirty="0">
              <a:solidFill>
                <a:schemeClr val="accent3">
                  <a:lumMod val="75000"/>
                </a:schemeClr>
              </a:solidFill>
            </a:endParaRPr>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6</a:t>
            </a:fld>
            <a:endParaRPr lang="en-US" dirty="0"/>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3619500" y="3972232"/>
            <a:ext cx="7788926" cy="2657168"/>
          </a:xfrm>
        </p:spPr>
        <p:txBody>
          <a:bodyPr/>
          <a:lstStyle/>
          <a:p>
            <a:pPr algn="l"/>
            <a:r>
              <a:rPr lang="en-US" sz="1800" b="1" i="0" dirty="0">
                <a:solidFill>
                  <a:schemeClr val="accent1">
                    <a:lumMod val="50000"/>
                  </a:schemeClr>
                </a:solidFill>
                <a:effectLst/>
                <a:latin typeface="Ginto"/>
              </a:rPr>
              <a:t>      </a:t>
            </a:r>
            <a:r>
              <a:rPr lang="en-US" sz="2000" b="1" i="0" dirty="0">
                <a:solidFill>
                  <a:schemeClr val="accent1">
                    <a:lumMod val="50000"/>
                  </a:schemeClr>
                </a:solidFill>
                <a:effectLst/>
                <a:latin typeface="Ginto"/>
              </a:rPr>
              <a:t>LEARNING OUTCOME</a:t>
            </a:r>
          </a:p>
          <a:p>
            <a:pPr algn="l"/>
            <a:endParaRPr lang="en-US" sz="1600" b="0" i="0" dirty="0">
              <a:solidFill>
                <a:schemeClr val="accent6">
                  <a:lumMod val="60000"/>
                  <a:lumOff val="40000"/>
                </a:schemeClr>
              </a:solidFill>
              <a:effectLst/>
              <a:latin typeface="Ginto"/>
            </a:endParaRPr>
          </a:p>
          <a:p>
            <a:pPr algn="l"/>
            <a:r>
              <a:rPr lang="en-US" sz="1600" dirty="0">
                <a:solidFill>
                  <a:schemeClr val="accent6">
                    <a:lumMod val="60000"/>
                    <a:lumOff val="40000"/>
                  </a:schemeClr>
                </a:solidFill>
                <a:latin typeface="Ginto"/>
              </a:rPr>
              <a:t>      </a:t>
            </a:r>
            <a:r>
              <a:rPr lang="en-US" sz="1600" b="0" i="0" dirty="0">
                <a:solidFill>
                  <a:schemeClr val="accent6">
                    <a:lumMod val="60000"/>
                    <a:lumOff val="40000"/>
                  </a:schemeClr>
                </a:solidFill>
                <a:effectLst/>
                <a:latin typeface="Ginto"/>
              </a:rPr>
              <a:t>Gained hands-on experience in front-end development and JavaScript.</a:t>
            </a:r>
          </a:p>
          <a:p>
            <a:pPr algn="l"/>
            <a:endParaRPr lang="en-US" sz="1600" b="0" i="0" dirty="0">
              <a:solidFill>
                <a:schemeClr val="accent6">
                  <a:lumMod val="60000"/>
                  <a:lumOff val="40000"/>
                </a:schemeClr>
              </a:solidFill>
              <a:effectLst/>
              <a:latin typeface="Ginto"/>
            </a:endParaRPr>
          </a:p>
          <a:p>
            <a:pPr marL="0" lvl="1" indent="0">
              <a:buNone/>
            </a:pPr>
            <a:r>
              <a:rPr lang="en-US" sz="1600" b="0" i="0" dirty="0">
                <a:solidFill>
                  <a:schemeClr val="accent6">
                    <a:lumMod val="60000"/>
                    <a:lumOff val="40000"/>
                  </a:schemeClr>
                </a:solidFill>
                <a:effectLst/>
                <a:latin typeface="Ginto"/>
              </a:rPr>
              <a:t>      Improved skills in creating responsive and user-centric interfaces.</a:t>
            </a:r>
          </a:p>
          <a:p>
            <a:endParaRPr lang="en-US" dirty="0"/>
          </a:p>
        </p:txBody>
      </p:sp>
    </p:spTree>
    <p:extLst>
      <p:ext uri="{BB962C8B-B14F-4D97-AF65-F5344CB8AC3E}">
        <p14:creationId xmlns:p14="http://schemas.microsoft.com/office/powerpoint/2010/main" val="1131718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0" y="98324"/>
            <a:ext cx="8710863" cy="1070076"/>
          </a:xfrm>
        </p:spPr>
        <p:txBody>
          <a:bodyPr/>
          <a:lstStyle/>
          <a:p>
            <a:r>
              <a:rPr lang="en-US" dirty="0"/>
              <a:t>SNAPSHOTS</a:t>
            </a:r>
            <a:br>
              <a:rPr lang="en-US" dirty="0"/>
            </a:br>
            <a:endParaRPr lang="en-US" dirty="0"/>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7</a:t>
            </a:fld>
            <a:endParaRPr lang="en-US" dirty="0"/>
          </a:p>
        </p:txBody>
      </p:sp>
      <p:pic>
        <p:nvPicPr>
          <p:cNvPr id="8" name="Content Placeholder 7">
            <a:extLst>
              <a:ext uri="{FF2B5EF4-FFF2-40B4-BE49-F238E27FC236}">
                <a16:creationId xmlns:a16="http://schemas.microsoft.com/office/drawing/2014/main" id="{856CD92E-D135-13E4-94D5-DCA443665017}"/>
              </a:ext>
            </a:extLst>
          </p:cNvPr>
          <p:cNvPicPr>
            <a:picLocks noGrp="1" noChangeAspect="1"/>
          </p:cNvPicPr>
          <p:nvPr>
            <p:ph sz="half" idx="2"/>
          </p:nvPr>
        </p:nvPicPr>
        <p:blipFill>
          <a:blip r:embed="rId3"/>
          <a:srcRect l="22680" t="11049" r="24090" b="28982"/>
          <a:stretch/>
        </p:blipFill>
        <p:spPr>
          <a:xfrm>
            <a:off x="167476" y="4153123"/>
            <a:ext cx="4113095" cy="2606553"/>
          </a:xfrm>
        </p:spPr>
      </p:pic>
      <p:pic>
        <p:nvPicPr>
          <p:cNvPr id="5" name="Picture 4">
            <a:extLst>
              <a:ext uri="{FF2B5EF4-FFF2-40B4-BE49-F238E27FC236}">
                <a16:creationId xmlns:a16="http://schemas.microsoft.com/office/drawing/2014/main" id="{464F943A-1122-8450-5706-570CAFC7EE1B}"/>
              </a:ext>
            </a:extLst>
          </p:cNvPr>
          <p:cNvPicPr>
            <a:picLocks noChangeAspect="1"/>
          </p:cNvPicPr>
          <p:nvPr/>
        </p:nvPicPr>
        <p:blipFill>
          <a:blip r:embed="rId4"/>
          <a:srcRect l="27124" t="10896" r="26452" b="43333"/>
          <a:stretch/>
        </p:blipFill>
        <p:spPr>
          <a:xfrm>
            <a:off x="167475" y="1221494"/>
            <a:ext cx="4113095" cy="2281083"/>
          </a:xfrm>
          <a:prstGeom prst="rect">
            <a:avLst/>
          </a:prstGeom>
        </p:spPr>
      </p:pic>
      <p:sp>
        <p:nvSpPr>
          <p:cNvPr id="9" name="TextBox 8">
            <a:extLst>
              <a:ext uri="{FF2B5EF4-FFF2-40B4-BE49-F238E27FC236}">
                <a16:creationId xmlns:a16="http://schemas.microsoft.com/office/drawing/2014/main" id="{B2465794-DF9D-C3CB-F646-35277F367AFC}"/>
              </a:ext>
            </a:extLst>
          </p:cNvPr>
          <p:cNvSpPr txBox="1"/>
          <p:nvPr/>
        </p:nvSpPr>
        <p:spPr>
          <a:xfrm>
            <a:off x="0" y="3708400"/>
            <a:ext cx="4280571" cy="369332"/>
          </a:xfrm>
          <a:prstGeom prst="rect">
            <a:avLst/>
          </a:prstGeom>
          <a:noFill/>
        </p:spPr>
        <p:txBody>
          <a:bodyPr wrap="square" rtlCol="0">
            <a:spAutoFit/>
          </a:bodyPr>
          <a:lstStyle/>
          <a:p>
            <a:r>
              <a:rPr lang="en-IN" dirty="0"/>
              <a:t>   STEP 2: </a:t>
            </a:r>
          </a:p>
        </p:txBody>
      </p:sp>
      <p:sp>
        <p:nvSpPr>
          <p:cNvPr id="10" name="TextBox 9">
            <a:extLst>
              <a:ext uri="{FF2B5EF4-FFF2-40B4-BE49-F238E27FC236}">
                <a16:creationId xmlns:a16="http://schemas.microsoft.com/office/drawing/2014/main" id="{B18453AF-40F9-A2BF-2006-F47FC264F1BA}"/>
              </a:ext>
            </a:extLst>
          </p:cNvPr>
          <p:cNvSpPr txBox="1"/>
          <p:nvPr/>
        </p:nvSpPr>
        <p:spPr>
          <a:xfrm>
            <a:off x="167475" y="928688"/>
            <a:ext cx="3970931" cy="369332"/>
          </a:xfrm>
          <a:prstGeom prst="rect">
            <a:avLst/>
          </a:prstGeom>
          <a:noFill/>
        </p:spPr>
        <p:txBody>
          <a:bodyPr wrap="square" rtlCol="0">
            <a:spAutoFit/>
          </a:bodyPr>
          <a:lstStyle/>
          <a:p>
            <a:r>
              <a:rPr lang="en-IN" dirty="0"/>
              <a:t>STEP 1:</a:t>
            </a:r>
          </a:p>
        </p:txBody>
      </p:sp>
      <p:pic>
        <p:nvPicPr>
          <p:cNvPr id="18" name="Content Placeholder 17">
            <a:extLst>
              <a:ext uri="{FF2B5EF4-FFF2-40B4-BE49-F238E27FC236}">
                <a16:creationId xmlns:a16="http://schemas.microsoft.com/office/drawing/2014/main" id="{C06EC1F1-0862-2856-B98F-BF731C58F88D}"/>
              </a:ext>
            </a:extLst>
          </p:cNvPr>
          <p:cNvPicPr>
            <a:picLocks noGrp="1" noChangeAspect="1"/>
          </p:cNvPicPr>
          <p:nvPr>
            <p:ph sz="quarter" idx="4"/>
          </p:nvPr>
        </p:nvPicPr>
        <p:blipFill>
          <a:blip r:embed="rId5"/>
          <a:srcRect l="24541" t="9961" r="24754" b="24630"/>
          <a:stretch/>
        </p:blipFill>
        <p:spPr>
          <a:xfrm>
            <a:off x="4654908" y="1168400"/>
            <a:ext cx="4113095" cy="2334177"/>
          </a:xfrm>
        </p:spPr>
      </p:pic>
      <p:sp>
        <p:nvSpPr>
          <p:cNvPr id="19" name="TextBox 18">
            <a:extLst>
              <a:ext uri="{FF2B5EF4-FFF2-40B4-BE49-F238E27FC236}">
                <a16:creationId xmlns:a16="http://schemas.microsoft.com/office/drawing/2014/main" id="{1A8B91BC-0F9A-2EFF-0B24-79ED770154BE}"/>
              </a:ext>
            </a:extLst>
          </p:cNvPr>
          <p:cNvSpPr txBox="1"/>
          <p:nvPr/>
        </p:nvSpPr>
        <p:spPr>
          <a:xfrm>
            <a:off x="4654908" y="589280"/>
            <a:ext cx="3970931" cy="369332"/>
          </a:xfrm>
          <a:prstGeom prst="rect">
            <a:avLst/>
          </a:prstGeom>
          <a:noFill/>
        </p:spPr>
        <p:txBody>
          <a:bodyPr wrap="square" rtlCol="0">
            <a:spAutoFit/>
          </a:bodyPr>
          <a:lstStyle/>
          <a:p>
            <a:r>
              <a:rPr lang="en-IN" dirty="0"/>
              <a:t>STEP 3:</a:t>
            </a:r>
          </a:p>
        </p:txBody>
      </p:sp>
      <p:pic>
        <p:nvPicPr>
          <p:cNvPr id="21" name="Picture 20">
            <a:extLst>
              <a:ext uri="{FF2B5EF4-FFF2-40B4-BE49-F238E27FC236}">
                <a16:creationId xmlns:a16="http://schemas.microsoft.com/office/drawing/2014/main" id="{7A466E2C-4C24-F689-DAF1-FCC91C3304F2}"/>
              </a:ext>
            </a:extLst>
          </p:cNvPr>
          <p:cNvPicPr>
            <a:picLocks noChangeAspect="1"/>
          </p:cNvPicPr>
          <p:nvPr/>
        </p:nvPicPr>
        <p:blipFill>
          <a:blip r:embed="rId6"/>
          <a:srcRect l="27333" t="10815" r="26500" b="25778"/>
          <a:stretch/>
        </p:blipFill>
        <p:spPr>
          <a:xfrm>
            <a:off x="4597768" y="4198464"/>
            <a:ext cx="4113095" cy="2515870"/>
          </a:xfrm>
          <a:prstGeom prst="rect">
            <a:avLst/>
          </a:prstGeom>
        </p:spPr>
      </p:pic>
      <p:sp>
        <p:nvSpPr>
          <p:cNvPr id="22" name="TextBox 21">
            <a:extLst>
              <a:ext uri="{FF2B5EF4-FFF2-40B4-BE49-F238E27FC236}">
                <a16:creationId xmlns:a16="http://schemas.microsoft.com/office/drawing/2014/main" id="{B7B69225-8C11-0734-7545-87D3EDF573FC}"/>
              </a:ext>
            </a:extLst>
          </p:cNvPr>
          <p:cNvSpPr txBox="1"/>
          <p:nvPr/>
        </p:nvSpPr>
        <p:spPr>
          <a:xfrm>
            <a:off x="4654908" y="3708400"/>
            <a:ext cx="4113095" cy="369332"/>
          </a:xfrm>
          <a:prstGeom prst="rect">
            <a:avLst/>
          </a:prstGeom>
          <a:noFill/>
        </p:spPr>
        <p:txBody>
          <a:bodyPr wrap="square" rtlCol="0">
            <a:spAutoFit/>
          </a:bodyPr>
          <a:lstStyle/>
          <a:p>
            <a:r>
              <a:rPr lang="en-IN" dirty="0"/>
              <a:t>STEP 4:</a:t>
            </a:r>
          </a:p>
        </p:txBody>
      </p:sp>
    </p:spTree>
    <p:extLst>
      <p:ext uri="{BB962C8B-B14F-4D97-AF65-F5344CB8AC3E}">
        <p14:creationId xmlns:p14="http://schemas.microsoft.com/office/powerpoint/2010/main" val="2468595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93DA0273-6CA9-DEC1-77D5-87EB0A07470F}"/>
              </a:ext>
            </a:extLst>
          </p:cNvPr>
          <p:cNvPicPr>
            <a:picLocks noGrp="1" noChangeAspect="1"/>
          </p:cNvPicPr>
          <p:nvPr>
            <p:ph type="pic" sz="quarter" idx="14"/>
          </p:nvPr>
        </p:nvPicPr>
        <p:blipFill>
          <a:blip r:embed="rId3"/>
          <a:srcRect l="17249" r="17249"/>
          <a:stretch>
            <a:fillRect/>
          </a:stretch>
        </p:blipFill>
        <p:spPr>
          <a:xfrm>
            <a:off x="8920628" y="457200"/>
            <a:ext cx="3202545" cy="6364096"/>
          </a:xfrm>
        </p:spPr>
      </p:pic>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518160" y="548641"/>
            <a:ext cx="8027949" cy="1508380"/>
          </a:xfrm>
        </p:spPr>
        <p:txBody>
          <a:bodyPr/>
          <a:lstStyle/>
          <a:p>
            <a:r>
              <a:rPr lang="en-US" b="0" i="0" dirty="0">
                <a:solidFill>
                  <a:srgbClr val="F2DDCC"/>
                </a:solidFill>
                <a:effectLst/>
                <a:latin typeface="Ginto"/>
              </a:rPr>
              <a:t> </a:t>
            </a:r>
            <a:br>
              <a:rPr lang="en-US" b="0" i="0" dirty="0">
                <a:solidFill>
                  <a:srgbClr val="F2DDCC"/>
                </a:solidFill>
                <a:effectLst/>
                <a:latin typeface="Ginto"/>
              </a:rPr>
            </a:br>
            <a:r>
              <a:rPr lang="en-US" b="0" i="0" dirty="0">
                <a:solidFill>
                  <a:srgbClr val="F2DDCC"/>
                </a:solidFill>
                <a:effectLst/>
                <a:latin typeface="Ginto"/>
              </a:rPr>
              <a:t>intermediate level  project:</a:t>
            </a:r>
            <a:br>
              <a:rPr lang="en-US" b="0" i="0" dirty="0">
                <a:solidFill>
                  <a:srgbClr val="F2DDCC"/>
                </a:solidFill>
                <a:effectLst/>
                <a:latin typeface="Ginto"/>
              </a:rPr>
            </a:br>
            <a:r>
              <a:rPr lang="en-US" i="0" dirty="0">
                <a:solidFill>
                  <a:schemeClr val="accent2">
                    <a:lumMod val="50000"/>
                  </a:schemeClr>
                </a:solidFill>
                <a:effectLst/>
                <a:latin typeface="Ginto"/>
              </a:rPr>
              <a:t>Portfolio Website</a:t>
            </a:r>
            <a:r>
              <a:rPr lang="en-US" sz="1800" i="0" dirty="0">
                <a:solidFill>
                  <a:schemeClr val="accent2">
                    <a:lumMod val="50000"/>
                  </a:schemeClr>
                </a:solidFill>
                <a:effectLst/>
                <a:latin typeface="Ginto"/>
              </a:rPr>
              <a:t> </a:t>
            </a:r>
            <a:br>
              <a:rPr lang="en-US" sz="1800" i="0" dirty="0">
                <a:solidFill>
                  <a:schemeClr val="accent2">
                    <a:lumMod val="50000"/>
                  </a:schemeClr>
                </a:solidFill>
                <a:effectLst/>
                <a:latin typeface="Ginto"/>
              </a:rPr>
            </a:br>
            <a:r>
              <a:rPr lang="en-US" sz="1800" i="0" dirty="0">
                <a:solidFill>
                  <a:schemeClr val="accent2">
                    <a:lumMod val="50000"/>
                  </a:schemeClr>
                </a:solidFill>
                <a:effectLst/>
                <a:latin typeface="Ginto"/>
              </a:rPr>
              <a:t>                     </a:t>
            </a:r>
            <a:r>
              <a:rPr lang="en-US" sz="1800" b="0" i="0" dirty="0">
                <a:solidFill>
                  <a:schemeClr val="accent1">
                    <a:lumMod val="90000"/>
                  </a:schemeClr>
                </a:solidFill>
                <a:effectLst/>
                <a:latin typeface="Ginto"/>
              </a:rPr>
              <a:t>Developed during MLSA Internship Program</a:t>
            </a:r>
            <a:endParaRPr lang="en-US" sz="1800" dirty="0">
              <a:solidFill>
                <a:schemeClr val="accent1">
                  <a:lumMod val="90000"/>
                </a:schemeClr>
              </a:solidFill>
            </a:endParaRPr>
          </a:p>
        </p:txBody>
      </p:sp>
      <p:sp>
        <p:nvSpPr>
          <p:cNvPr id="14" name="Content Placeholder 7">
            <a:extLst>
              <a:ext uri="{FF2B5EF4-FFF2-40B4-BE49-F238E27FC236}">
                <a16:creationId xmlns:a16="http://schemas.microsoft.com/office/drawing/2014/main" id="{749C7CD1-A9AA-49E3-6734-AD9546F2DF5B}"/>
              </a:ext>
            </a:extLst>
          </p:cNvPr>
          <p:cNvSpPr>
            <a:spLocks noGrp="1"/>
          </p:cNvSpPr>
          <p:nvPr>
            <p:ph sz="half" idx="15"/>
          </p:nvPr>
        </p:nvSpPr>
        <p:spPr>
          <a:xfrm>
            <a:off x="914400" y="2303463"/>
            <a:ext cx="7843520" cy="4554537"/>
          </a:xfrm>
        </p:spPr>
        <p:txBody>
          <a:bodyPr>
            <a:normAutofit fontScale="25000" lnSpcReduction="20000"/>
          </a:bodyPr>
          <a:lstStyle/>
          <a:p>
            <a:pPr marL="0" indent="0" algn="l">
              <a:buNone/>
            </a:pPr>
            <a:r>
              <a:rPr lang="en-US" sz="7200" b="1" i="0" dirty="0">
                <a:solidFill>
                  <a:schemeClr val="tx2"/>
                </a:solidFill>
                <a:effectLst/>
                <a:latin typeface="Ginto"/>
              </a:rPr>
              <a:t>Introduction</a:t>
            </a:r>
          </a:p>
          <a:p>
            <a:pPr algn="l">
              <a:buFont typeface="Arial" panose="020B0604020202020204" pitchFamily="34" charset="0"/>
              <a:buChar char="•"/>
            </a:pPr>
            <a:r>
              <a:rPr lang="en-US" sz="7200" b="0" i="0" dirty="0">
                <a:solidFill>
                  <a:schemeClr val="tx2"/>
                </a:solidFill>
                <a:effectLst/>
                <a:latin typeface="Ginto"/>
              </a:rPr>
              <a:t>Developed a personal portfolio website to showcase my projects and skills.</a:t>
            </a:r>
          </a:p>
          <a:p>
            <a:pPr algn="l">
              <a:buFont typeface="Arial" panose="020B0604020202020204" pitchFamily="34" charset="0"/>
              <a:buChar char="•"/>
            </a:pPr>
            <a:r>
              <a:rPr lang="en-US" sz="7200" b="0" i="0" dirty="0">
                <a:solidFill>
                  <a:schemeClr val="tx2"/>
                </a:solidFill>
                <a:effectLst/>
                <a:latin typeface="Ginto"/>
              </a:rPr>
              <a:t>Built using HTML, CSS, and JavaScript during the MLSA Internship.</a:t>
            </a:r>
          </a:p>
          <a:p>
            <a:pPr algn="l">
              <a:buFont typeface="Arial" panose="020B0604020202020204" pitchFamily="34" charset="0"/>
              <a:buChar char="•"/>
            </a:pPr>
            <a:endParaRPr lang="en-US" dirty="0">
              <a:solidFill>
                <a:schemeClr val="tx2"/>
              </a:solidFill>
              <a:latin typeface="Ginto"/>
            </a:endParaRPr>
          </a:p>
          <a:p>
            <a:pPr marL="0" indent="0" algn="l">
              <a:buNone/>
            </a:pPr>
            <a:r>
              <a:rPr lang="en-US" sz="7200" b="1" i="0" dirty="0">
                <a:solidFill>
                  <a:schemeClr val="tx2"/>
                </a:solidFill>
                <a:effectLst/>
                <a:latin typeface="Ginto"/>
              </a:rPr>
              <a:t>Objectives</a:t>
            </a:r>
          </a:p>
          <a:p>
            <a:pPr algn="l">
              <a:buFont typeface="Arial" panose="020B0604020202020204" pitchFamily="34" charset="0"/>
              <a:buChar char="•"/>
            </a:pPr>
            <a:r>
              <a:rPr lang="en-US" sz="7200" b="0" i="0" dirty="0">
                <a:solidFill>
                  <a:schemeClr val="tx2"/>
                </a:solidFill>
                <a:effectLst/>
                <a:latin typeface="Ginto"/>
              </a:rPr>
              <a:t>To demonstrate my web development skills through a live project.</a:t>
            </a:r>
          </a:p>
          <a:p>
            <a:pPr algn="l">
              <a:buFont typeface="Arial" panose="020B0604020202020204" pitchFamily="34" charset="0"/>
              <a:buChar char="•"/>
            </a:pPr>
            <a:r>
              <a:rPr lang="en-US" sz="7200" b="0" i="0" dirty="0">
                <a:solidFill>
                  <a:schemeClr val="tx2"/>
                </a:solidFill>
                <a:effectLst/>
                <a:latin typeface="Ginto"/>
              </a:rPr>
              <a:t>To create a platform to display my projects, resume, and contact information.</a:t>
            </a:r>
          </a:p>
          <a:p>
            <a:pPr algn="l">
              <a:buFont typeface="Arial" panose="020B0604020202020204" pitchFamily="34" charset="0"/>
              <a:buChar char="•"/>
            </a:pPr>
            <a:r>
              <a:rPr lang="en-US" sz="7200" b="0" i="0" dirty="0">
                <a:solidFill>
                  <a:schemeClr val="tx2"/>
                </a:solidFill>
                <a:effectLst/>
                <a:latin typeface="Ginto"/>
              </a:rPr>
              <a:t>Ensure the website is responsive and accessible across all devices.</a:t>
            </a:r>
          </a:p>
          <a:p>
            <a:pPr algn="l">
              <a:buFont typeface="Arial" panose="020B0604020202020204" pitchFamily="34" charset="0"/>
              <a:buChar char="•"/>
            </a:pPr>
            <a:endParaRPr lang="en-US" b="0" i="0" dirty="0">
              <a:solidFill>
                <a:schemeClr val="tx2"/>
              </a:solidFill>
              <a:effectLst/>
              <a:latin typeface="Ginto"/>
            </a:endParaRPr>
          </a:p>
          <a:p>
            <a:pPr marL="0" indent="0" algn="l">
              <a:buNone/>
            </a:pPr>
            <a:r>
              <a:rPr lang="en-US" sz="7200" b="1" i="0" dirty="0">
                <a:solidFill>
                  <a:schemeClr val="tx2"/>
                </a:solidFill>
                <a:effectLst/>
                <a:latin typeface="Ginto"/>
              </a:rPr>
              <a:t> Technology Stack</a:t>
            </a:r>
          </a:p>
          <a:p>
            <a:pPr algn="l">
              <a:buFont typeface="Arial" panose="020B0604020202020204" pitchFamily="34" charset="0"/>
              <a:buChar char="•"/>
            </a:pPr>
            <a:r>
              <a:rPr lang="en-US" sz="7200" b="1" i="0" dirty="0">
                <a:solidFill>
                  <a:schemeClr val="tx2"/>
                </a:solidFill>
                <a:effectLst/>
                <a:latin typeface="Ginto"/>
              </a:rPr>
              <a:t>HTML</a:t>
            </a:r>
            <a:r>
              <a:rPr lang="en-US" sz="7200" b="0" i="0" dirty="0">
                <a:solidFill>
                  <a:schemeClr val="tx2"/>
                </a:solidFill>
                <a:effectLst/>
                <a:latin typeface="Ginto"/>
              </a:rPr>
              <a:t>: Structured the content and layout of the website.</a:t>
            </a:r>
          </a:p>
          <a:p>
            <a:pPr algn="l">
              <a:buFont typeface="Arial" panose="020B0604020202020204" pitchFamily="34" charset="0"/>
              <a:buChar char="•"/>
            </a:pPr>
            <a:r>
              <a:rPr lang="en-US" sz="7200" b="1" i="0" dirty="0">
                <a:solidFill>
                  <a:schemeClr val="tx2"/>
                </a:solidFill>
                <a:effectLst/>
                <a:latin typeface="Ginto"/>
              </a:rPr>
              <a:t>CSS</a:t>
            </a:r>
            <a:r>
              <a:rPr lang="en-US" sz="7200" b="0" i="0" dirty="0">
                <a:solidFill>
                  <a:schemeClr val="tx2"/>
                </a:solidFill>
                <a:effectLst/>
                <a:latin typeface="Ginto"/>
              </a:rPr>
              <a:t>: Styled the website for a professional and cohesive look.</a:t>
            </a:r>
          </a:p>
          <a:p>
            <a:pPr algn="l">
              <a:buFont typeface="Arial" panose="020B0604020202020204" pitchFamily="34" charset="0"/>
              <a:buChar char="•"/>
            </a:pPr>
            <a:r>
              <a:rPr lang="en-US" sz="7200" b="1" i="0" dirty="0">
                <a:solidFill>
                  <a:schemeClr val="tx2"/>
                </a:solidFill>
                <a:effectLst/>
                <a:latin typeface="Ginto"/>
              </a:rPr>
              <a:t>JavaScript</a:t>
            </a:r>
            <a:r>
              <a:rPr lang="en-US" sz="7200" b="0" i="0" dirty="0">
                <a:solidFill>
                  <a:schemeClr val="tx2"/>
                </a:solidFill>
                <a:effectLst/>
                <a:latin typeface="Ginto"/>
              </a:rPr>
              <a:t>: Added interactive elements and functionalities.</a:t>
            </a:r>
          </a:p>
          <a:p>
            <a:pPr marL="0" indent="0">
              <a:buNone/>
            </a:pPr>
            <a:endParaRPr lang="en-US" dirty="0"/>
          </a:p>
        </p:txBody>
      </p:sp>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8</a:t>
            </a:fld>
            <a:endParaRPr lang="en-US" dirty="0"/>
          </a:p>
        </p:txBody>
      </p:sp>
    </p:spTree>
    <p:extLst>
      <p:ext uri="{BB962C8B-B14F-4D97-AF65-F5344CB8AC3E}">
        <p14:creationId xmlns:p14="http://schemas.microsoft.com/office/powerpoint/2010/main" val="1941619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95248C39-5926-E34D-3EE7-BC40A20953F5}"/>
              </a:ext>
            </a:extLst>
          </p:cNvPr>
          <p:cNvPicPr>
            <a:picLocks noGrp="1" noChangeAspect="1"/>
          </p:cNvPicPr>
          <p:nvPr>
            <p:ph type="pic" sz="quarter" idx="14"/>
          </p:nvPr>
        </p:nvPicPr>
        <p:blipFill>
          <a:blip r:embed="rId3"/>
          <a:srcRect l="20151" t="15697" r="55445" b="20785"/>
          <a:stretch/>
        </p:blipFill>
        <p:spPr>
          <a:xfrm>
            <a:off x="9812802" y="3722896"/>
            <a:ext cx="2184083" cy="3197015"/>
          </a:xfrm>
        </p:spPr>
      </p:pic>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629264" y="-335281"/>
            <a:ext cx="8128973" cy="1741294"/>
          </a:xfrm>
        </p:spPr>
        <p:txBody>
          <a:bodyPr/>
          <a:lstStyle/>
          <a:p>
            <a:r>
              <a:rPr lang="en-US" dirty="0"/>
              <a:t>FEATURES</a:t>
            </a:r>
          </a:p>
        </p:txBody>
      </p:sp>
      <p:sp>
        <p:nvSpPr>
          <p:cNvPr id="4" name="Content Placeholder 3">
            <a:extLst>
              <a:ext uri="{FF2B5EF4-FFF2-40B4-BE49-F238E27FC236}">
                <a16:creationId xmlns:a16="http://schemas.microsoft.com/office/drawing/2014/main" id="{ACE55D3D-AA24-CF53-6679-29B3C83F7646}"/>
              </a:ext>
            </a:extLst>
          </p:cNvPr>
          <p:cNvSpPr>
            <a:spLocks noGrp="1"/>
          </p:cNvSpPr>
          <p:nvPr>
            <p:ph idx="13"/>
          </p:nvPr>
        </p:nvSpPr>
        <p:spPr>
          <a:xfrm>
            <a:off x="629264" y="1268361"/>
            <a:ext cx="8268929" cy="4785248"/>
          </a:xfrm>
        </p:spPr>
        <p:txBody>
          <a:bodyPr/>
          <a:lstStyle/>
          <a:p>
            <a:pPr algn="l"/>
            <a:r>
              <a:rPr lang="en-US" b="1" i="0" dirty="0">
                <a:solidFill>
                  <a:srgbClr val="F2DDCC"/>
                </a:solidFill>
                <a:effectLst/>
                <a:latin typeface="Ginto"/>
              </a:rPr>
              <a:t> </a:t>
            </a:r>
            <a:endParaRPr lang="en-US" b="1" i="0" dirty="0">
              <a:solidFill>
                <a:schemeClr val="tx2"/>
              </a:solidFill>
              <a:effectLst/>
              <a:latin typeface="Ginto"/>
            </a:endParaRPr>
          </a:p>
          <a:p>
            <a:pPr algn="l">
              <a:buFont typeface="Arial" panose="020B0604020202020204" pitchFamily="34" charset="0"/>
              <a:buChar char="•"/>
            </a:pPr>
            <a:r>
              <a:rPr lang="en-US" sz="2000" b="1" i="0" dirty="0">
                <a:solidFill>
                  <a:schemeClr val="accent2">
                    <a:lumMod val="50000"/>
                  </a:schemeClr>
                </a:solidFill>
                <a:effectLst/>
                <a:latin typeface="Ginto"/>
              </a:rPr>
              <a:t>About Me</a:t>
            </a:r>
            <a:r>
              <a:rPr lang="en-US" sz="2000" b="0" i="0" dirty="0">
                <a:solidFill>
                  <a:schemeClr val="accent1">
                    <a:lumMod val="75000"/>
                  </a:schemeClr>
                </a:solidFill>
                <a:effectLst/>
                <a:latin typeface="Ginto"/>
              </a:rPr>
              <a:t>: Introduction section with background information.</a:t>
            </a:r>
          </a:p>
          <a:p>
            <a:pPr algn="l">
              <a:buFont typeface="Arial" panose="020B0604020202020204" pitchFamily="34" charset="0"/>
              <a:buChar char="•"/>
            </a:pPr>
            <a:endParaRPr lang="en-US" sz="2000" b="0" i="0" dirty="0">
              <a:solidFill>
                <a:schemeClr val="accent1">
                  <a:lumMod val="75000"/>
                </a:schemeClr>
              </a:solidFill>
              <a:effectLst/>
              <a:latin typeface="Ginto"/>
            </a:endParaRPr>
          </a:p>
          <a:p>
            <a:pPr algn="l">
              <a:buFont typeface="Arial" panose="020B0604020202020204" pitchFamily="34" charset="0"/>
              <a:buChar char="•"/>
            </a:pPr>
            <a:r>
              <a:rPr lang="en-US" sz="2000" b="1" i="0" dirty="0" err="1">
                <a:solidFill>
                  <a:schemeClr val="accent2">
                    <a:lumMod val="50000"/>
                  </a:schemeClr>
                </a:solidFill>
                <a:effectLst/>
                <a:latin typeface="Ginto"/>
              </a:rPr>
              <a:t>Projects</a:t>
            </a:r>
            <a:r>
              <a:rPr lang="en-US" sz="2000" b="0" i="0" dirty="0" err="1">
                <a:solidFill>
                  <a:schemeClr val="accent1">
                    <a:lumMod val="75000"/>
                  </a:schemeClr>
                </a:solidFill>
                <a:effectLst/>
                <a:latin typeface="Ginto"/>
              </a:rPr>
              <a:t>:Gallery</a:t>
            </a:r>
            <a:r>
              <a:rPr lang="en-US" sz="2000" b="0" i="0" dirty="0">
                <a:solidFill>
                  <a:schemeClr val="accent1">
                    <a:lumMod val="75000"/>
                  </a:schemeClr>
                </a:solidFill>
                <a:effectLst/>
                <a:latin typeface="Ginto"/>
              </a:rPr>
              <a:t> showcasing various projects with descriptions and links</a:t>
            </a:r>
          </a:p>
          <a:p>
            <a:pPr algn="l">
              <a:buFont typeface="Arial" panose="020B0604020202020204" pitchFamily="34" charset="0"/>
              <a:buChar char="•"/>
            </a:pPr>
            <a:endParaRPr lang="en-US" sz="2000" b="0" i="0" dirty="0">
              <a:solidFill>
                <a:schemeClr val="accent1">
                  <a:lumMod val="75000"/>
                </a:schemeClr>
              </a:solidFill>
              <a:effectLst/>
              <a:latin typeface="Ginto"/>
            </a:endParaRPr>
          </a:p>
          <a:p>
            <a:pPr algn="l">
              <a:buFont typeface="Arial" panose="020B0604020202020204" pitchFamily="34" charset="0"/>
              <a:buChar char="•"/>
            </a:pPr>
            <a:r>
              <a:rPr lang="en-US" sz="2000" b="1" i="0" dirty="0">
                <a:solidFill>
                  <a:schemeClr val="accent2">
                    <a:lumMod val="50000"/>
                  </a:schemeClr>
                </a:solidFill>
                <a:effectLst/>
                <a:latin typeface="Ginto"/>
              </a:rPr>
              <a:t>Contact Form</a:t>
            </a:r>
            <a:r>
              <a:rPr lang="en-US" sz="2000" b="0" i="0" dirty="0">
                <a:solidFill>
                  <a:schemeClr val="accent1">
                    <a:lumMod val="75000"/>
                  </a:schemeClr>
                </a:solidFill>
                <a:effectLst/>
                <a:latin typeface="Ginto"/>
              </a:rPr>
              <a:t>: Form allowing visitors to get in touch.</a:t>
            </a:r>
          </a:p>
          <a:p>
            <a:pPr algn="l">
              <a:buFont typeface="Arial" panose="020B0604020202020204" pitchFamily="34" charset="0"/>
              <a:buChar char="•"/>
            </a:pPr>
            <a:endParaRPr lang="en-US" sz="2000" b="1" i="0" dirty="0">
              <a:solidFill>
                <a:schemeClr val="accent1">
                  <a:lumMod val="75000"/>
                </a:schemeClr>
              </a:solidFill>
              <a:effectLst/>
              <a:latin typeface="Ginto"/>
            </a:endParaRPr>
          </a:p>
          <a:p>
            <a:pPr algn="l">
              <a:buFont typeface="Arial" panose="020B0604020202020204" pitchFamily="34" charset="0"/>
              <a:buChar char="•"/>
            </a:pPr>
            <a:r>
              <a:rPr lang="en-US" sz="2000" b="1" i="0" dirty="0">
                <a:solidFill>
                  <a:schemeClr val="accent2">
                    <a:lumMod val="50000"/>
                  </a:schemeClr>
                </a:solidFill>
                <a:effectLst/>
                <a:latin typeface="Ginto"/>
              </a:rPr>
              <a:t>Services</a:t>
            </a:r>
            <a:r>
              <a:rPr lang="en-US" sz="2000" b="0" i="0" dirty="0">
                <a:solidFill>
                  <a:schemeClr val="accent2">
                    <a:lumMod val="50000"/>
                  </a:schemeClr>
                </a:solidFill>
                <a:effectLst/>
                <a:latin typeface="Ginto"/>
              </a:rPr>
              <a:t>: </a:t>
            </a:r>
            <a:r>
              <a:rPr lang="en-US" sz="2000" b="0" i="0" dirty="0">
                <a:solidFill>
                  <a:schemeClr val="accent1">
                    <a:lumMod val="75000"/>
                  </a:schemeClr>
                </a:solidFill>
                <a:effectLst/>
                <a:latin typeface="Ginto"/>
              </a:rPr>
              <a:t>Section listing out the type of services being provided.</a:t>
            </a:r>
          </a:p>
          <a:p>
            <a:pPr algn="l">
              <a:buFont typeface="Arial" panose="020B0604020202020204" pitchFamily="34" charset="0"/>
              <a:buChar char="•"/>
            </a:pPr>
            <a:endParaRPr lang="en-US" sz="2000" b="0" i="0" dirty="0">
              <a:solidFill>
                <a:schemeClr val="accent1">
                  <a:lumMod val="75000"/>
                </a:schemeClr>
              </a:solidFill>
              <a:effectLst/>
              <a:latin typeface="Ginto"/>
            </a:endParaRPr>
          </a:p>
          <a:p>
            <a:pPr algn="l">
              <a:buFont typeface="Arial" panose="020B0604020202020204" pitchFamily="34" charset="0"/>
              <a:buChar char="•"/>
            </a:pPr>
            <a:r>
              <a:rPr lang="en-US" sz="2000" b="1" dirty="0">
                <a:solidFill>
                  <a:schemeClr val="accent2">
                    <a:lumMod val="50000"/>
                  </a:schemeClr>
                </a:solidFill>
                <a:latin typeface="Ginto"/>
              </a:rPr>
              <a:t>Resume: </a:t>
            </a:r>
            <a:r>
              <a:rPr lang="en-US" sz="2000" b="0" i="0" dirty="0">
                <a:solidFill>
                  <a:schemeClr val="accent2"/>
                </a:solidFill>
                <a:effectLst/>
                <a:latin typeface="Ginto"/>
              </a:rPr>
              <a:t> </a:t>
            </a:r>
            <a:r>
              <a:rPr lang="en-US" sz="2000" dirty="0">
                <a:solidFill>
                  <a:schemeClr val="accent1">
                    <a:lumMod val="75000"/>
                  </a:schemeClr>
                </a:solidFill>
                <a:latin typeface="Ginto"/>
              </a:rPr>
              <a:t>A</a:t>
            </a:r>
            <a:r>
              <a:rPr lang="en-US" sz="2000" b="0" i="0" dirty="0">
                <a:solidFill>
                  <a:schemeClr val="accent1">
                    <a:lumMod val="75000"/>
                  </a:schemeClr>
                </a:solidFill>
                <a:effectLst/>
                <a:latin typeface="Ginto"/>
              </a:rPr>
              <a:t> detailed resume highlighting my academic background, technical skills, and professional experience. </a:t>
            </a:r>
            <a:endParaRPr lang="en-US" sz="2000" b="1" i="0" dirty="0">
              <a:solidFill>
                <a:schemeClr val="accent1">
                  <a:lumMod val="75000"/>
                </a:schemeClr>
              </a:solidFill>
              <a:effectLst/>
              <a:latin typeface="Ginto"/>
            </a:endParaRPr>
          </a:p>
          <a:p>
            <a:pPr algn="l"/>
            <a:endParaRPr lang="en-US" sz="2000" b="0" i="0" dirty="0">
              <a:solidFill>
                <a:schemeClr val="accent1">
                  <a:lumMod val="75000"/>
                </a:schemeClr>
              </a:solidFill>
              <a:effectLst/>
              <a:latin typeface="Ginto"/>
            </a:endParaRPr>
          </a:p>
          <a:p>
            <a:pPr algn="l">
              <a:buFont typeface="Arial" panose="020B0604020202020204" pitchFamily="34" charset="0"/>
              <a:buChar char="•"/>
            </a:pPr>
            <a:r>
              <a:rPr lang="en-US" sz="2000" b="1" i="0" dirty="0">
                <a:solidFill>
                  <a:schemeClr val="accent2">
                    <a:lumMod val="50000"/>
                  </a:schemeClr>
                </a:solidFill>
                <a:effectLst/>
                <a:latin typeface="Ginto"/>
              </a:rPr>
              <a:t>Responsive Design</a:t>
            </a:r>
            <a:r>
              <a:rPr lang="en-US" sz="2000" b="0" i="0" dirty="0">
                <a:solidFill>
                  <a:schemeClr val="accent1">
                    <a:lumMod val="75000"/>
                  </a:schemeClr>
                </a:solidFill>
                <a:effectLst/>
                <a:latin typeface="Ginto"/>
              </a:rPr>
              <a:t>: Ensured the website looks great on all devices.</a:t>
            </a:r>
          </a:p>
          <a:p>
            <a:pPr algn="l"/>
            <a:endParaRPr lang="en-US" sz="2000" b="0" i="0" dirty="0">
              <a:solidFill>
                <a:schemeClr val="accent1">
                  <a:lumMod val="75000"/>
                </a:schemeClr>
              </a:solidFill>
              <a:effectLst/>
              <a:latin typeface="Ginto"/>
            </a:endParaRPr>
          </a:p>
          <a:p>
            <a:endParaRPr lang="en-US" dirty="0"/>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9</a:t>
            </a:fld>
            <a:endParaRPr lang="en-US" dirty="0"/>
          </a:p>
        </p:txBody>
      </p:sp>
    </p:spTree>
    <p:extLst>
      <p:ext uri="{BB962C8B-B14F-4D97-AF65-F5344CB8AC3E}">
        <p14:creationId xmlns:p14="http://schemas.microsoft.com/office/powerpoint/2010/main" val="4072101725"/>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2.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{A4FFD900-CD54-41BA-AE25-8B3DE5E37A96}tf78438558_win32</Template>
  <TotalTime>266</TotalTime>
  <Words>1220</Words>
  <Application>Microsoft Office PowerPoint</Application>
  <PresentationFormat>Widescreen</PresentationFormat>
  <Paragraphs>90</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Arial Black</vt:lpstr>
      <vt:lpstr>Calibri</vt:lpstr>
      <vt:lpstr>Franklin Gothic Heavy</vt:lpstr>
      <vt:lpstr>Ginto</vt:lpstr>
      <vt:lpstr>Sabon Next LT</vt:lpstr>
      <vt:lpstr>Custom</vt:lpstr>
      <vt:lpstr>Mlsa internship preesntation  by Himanshi malik (202401200200005) </vt:lpstr>
      <vt:lpstr>       </vt:lpstr>
      <vt:lpstr>Full Stack Web Development   Introduction   A Full-stack Web Development Internship typically involves building dynamic, user-friendly interfaces using HTML, CSS, JavaScript, and frameworks like React. It also includes implementing server-side logic with technologies such as Node.js and managing databases with MongoDB. Interns often work on projects like e-commerce sites and online portfolios, ensuring seamless user experiences across various devices through responsive design techniques. </vt:lpstr>
      <vt:lpstr>         My MLSA Internship Projects     </vt:lpstr>
      <vt:lpstr>Easy level project To-Do List Application  Developed during MLSA Internship Program   </vt:lpstr>
      <vt:lpstr>     Objectives  CReate an application that allows users to manage their tasks effectively.   Include features like adding, deleting, and marking tasks as completed.    Implementation  HTML: Structured the core elements such as the task input field and task list.  CSS: Styled the application using classes and IDs, focusing on a clean and modern look.  JavaScript: Developed functions to handle adding, deleting, and completing tasks.                       Used event listeners to capture user actions.        </vt:lpstr>
      <vt:lpstr>SNAPSHOTS </vt:lpstr>
      <vt:lpstr>  intermediate level  project: Portfolio Website                       Developed during MLSA Internship Program</vt:lpstr>
      <vt:lpstr>FEATURES</vt:lpstr>
      <vt:lpstr>Development Process </vt:lpstr>
      <vt:lpstr>SNAPSHOTS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himanshi malik</dc:creator>
  <cp:lastModifiedBy>himanshi malik</cp:lastModifiedBy>
  <cp:revision>37</cp:revision>
  <dcterms:created xsi:type="dcterms:W3CDTF">2024-10-29T03:52:58Z</dcterms:created>
  <dcterms:modified xsi:type="dcterms:W3CDTF">2024-10-29T09:06:08Z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